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6" r:id="rId2"/>
  </p:sldMasterIdLst>
  <p:notesMasterIdLst>
    <p:notesMasterId r:id="rId32"/>
  </p:notesMasterIdLst>
  <p:sldIdLst>
    <p:sldId id="256" r:id="rId3"/>
    <p:sldId id="257" r:id="rId4"/>
    <p:sldId id="271" r:id="rId5"/>
    <p:sldId id="260" r:id="rId6"/>
    <p:sldId id="285" r:id="rId7"/>
    <p:sldId id="277" r:id="rId8"/>
    <p:sldId id="286" r:id="rId9"/>
    <p:sldId id="289" r:id="rId10"/>
    <p:sldId id="278" r:id="rId11"/>
    <p:sldId id="282" r:id="rId12"/>
    <p:sldId id="259" r:id="rId13"/>
    <p:sldId id="281" r:id="rId14"/>
    <p:sldId id="283" r:id="rId15"/>
    <p:sldId id="290" r:id="rId16"/>
    <p:sldId id="291" r:id="rId17"/>
    <p:sldId id="292" r:id="rId18"/>
    <p:sldId id="288" r:id="rId19"/>
    <p:sldId id="295" r:id="rId20"/>
    <p:sldId id="296" r:id="rId21"/>
    <p:sldId id="297" r:id="rId22"/>
    <p:sldId id="266" r:id="rId23"/>
    <p:sldId id="276" r:id="rId24"/>
    <p:sldId id="267" r:id="rId25"/>
    <p:sldId id="293" r:id="rId26"/>
    <p:sldId id="274" r:id="rId27"/>
    <p:sldId id="280" r:id="rId28"/>
    <p:sldId id="284" r:id="rId29"/>
    <p:sldId id="294" r:id="rId30"/>
    <p:sldId id="26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1888C-C329-4022-B57D-34E437628BBF}" type="datetimeFigureOut">
              <a:rPr lang="en-GB" smtClean="0"/>
              <a:t>13/09/2023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D8C24-5C40-4996-BF32-BB33D2CDD9C8}" type="slidenum">
              <a:rPr lang="en-GB" smtClean="0"/>
              <a:t>‹#›</a:t>
            </a:fld>
            <a:endParaRPr lang="en-GB"/>
          </a:p>
        </p:txBody>
      </p:sp>
    </p:spTree>
    <p:extLst>
      <p:ext uri="{BB962C8B-B14F-4D97-AF65-F5344CB8AC3E}">
        <p14:creationId xmlns:p14="http://schemas.microsoft.com/office/powerpoint/2010/main" val="207544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6232E5-BAF3-4EBB-9A7D-9761D11E862B}" type="slidenum">
              <a:rPr lang="en-GB" altLang="en-US"/>
              <a:pPr/>
              <a:t>23</a:t>
            </a:fld>
            <a:endParaRPr lang="en-GB" altLang="en-US"/>
          </a:p>
        </p:txBody>
      </p:sp>
    </p:spTree>
    <p:extLst>
      <p:ext uri="{BB962C8B-B14F-4D97-AF65-F5344CB8AC3E}">
        <p14:creationId xmlns:p14="http://schemas.microsoft.com/office/powerpoint/2010/main" val="197682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887096E-A159-4142-83FC-6A8C5B6FE05B}"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29259831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096E-A159-4142-83FC-6A8C5B6FE05B}"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31247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096E-A159-4142-83FC-6A8C5B6FE05B}"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1902174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87096E-A159-4142-83FC-6A8C5B6FE05B}"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63897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7096E-A159-4142-83FC-6A8C5B6FE05B}"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41E8BF-EBD0-443F-BB8B-CE660743253D}" type="slidenum">
              <a:rPr lang="en-GB" smtClean="0"/>
              <a:t>‹#›</a:t>
            </a:fld>
            <a:endParaRPr lang="en-GB"/>
          </a:p>
        </p:txBody>
      </p:sp>
      <p:pic>
        <p:nvPicPr>
          <p:cNvPr id="10" name="Picture 9">
            <a:extLst>
              <a:ext uri="{FF2B5EF4-FFF2-40B4-BE49-F238E27FC236}">
                <a16:creationId xmlns:a16="http://schemas.microsoft.com/office/drawing/2014/main" id="{9C5A9949-D5D5-4433-9EA2-77C88143F552}"/>
              </a:ext>
            </a:extLst>
          </p:cNvPr>
          <p:cNvPicPr>
            <a:picLocks noChangeAspect="1"/>
          </p:cNvPicPr>
          <p:nvPr userDrawn="1"/>
        </p:nvPicPr>
        <p:blipFill>
          <a:blip r:embed="rId2"/>
          <a:stretch>
            <a:fillRect/>
          </a:stretch>
        </p:blipFill>
        <p:spPr>
          <a:xfrm>
            <a:off x="10744199" y="5487724"/>
            <a:ext cx="1381125" cy="1257300"/>
          </a:xfrm>
          <a:prstGeom prst="rect">
            <a:avLst/>
          </a:prstGeom>
        </p:spPr>
      </p:pic>
    </p:spTree>
    <p:extLst>
      <p:ext uri="{BB962C8B-B14F-4D97-AF65-F5344CB8AC3E}">
        <p14:creationId xmlns:p14="http://schemas.microsoft.com/office/powerpoint/2010/main" val="1853301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87096E-A159-4142-83FC-6A8C5B6FE05B}"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3657749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887096E-A159-4142-83FC-6A8C5B6FE05B}" type="datetimeFigureOut">
              <a:rPr lang="en-GB" smtClean="0"/>
              <a:t>13/09/2023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707019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D887096E-A159-4142-83FC-6A8C5B6FE05B}"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41E8BF-EBD0-443F-BB8B-CE660743253D}"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80993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7096E-A159-4142-83FC-6A8C5B6FE05B}" type="datetimeFigureOut">
              <a:rPr lang="en-GB" smtClean="0"/>
              <a:t>13/09/2023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4115620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7096E-A159-4142-83FC-6A8C5B6FE05B}" type="datetimeFigureOut">
              <a:rPr lang="en-GB" smtClean="0"/>
              <a:t>13/09/2023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3199232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887096E-A159-4142-83FC-6A8C5B6FE05B}" type="datetimeFigureOut">
              <a:rPr lang="en-GB" smtClean="0"/>
              <a:t>13/09/2023</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GB"/>
          </a:p>
        </p:txBody>
      </p:sp>
      <p:sp>
        <p:nvSpPr>
          <p:cNvPr id="11" name="Slide Number Placeholder 10"/>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194195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7096E-A159-4142-83FC-6A8C5B6FE05B}"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41E8BF-EBD0-443F-BB8B-CE660743253D}" type="slidenum">
              <a:rPr lang="en-GB" smtClean="0"/>
              <a:t>‹#›</a:t>
            </a:fld>
            <a:endParaRPr lang="en-GB"/>
          </a:p>
        </p:txBody>
      </p:sp>
      <p:pic>
        <p:nvPicPr>
          <p:cNvPr id="10" name="Picture 9">
            <a:extLst>
              <a:ext uri="{FF2B5EF4-FFF2-40B4-BE49-F238E27FC236}">
                <a16:creationId xmlns:a16="http://schemas.microsoft.com/office/drawing/2014/main" id="{963D0B6C-BFF7-4EC3-A388-FAA5B94CF8C0}"/>
              </a:ext>
            </a:extLst>
          </p:cNvPr>
          <p:cNvPicPr>
            <a:picLocks noChangeAspect="1"/>
          </p:cNvPicPr>
          <p:nvPr userDrawn="1"/>
        </p:nvPicPr>
        <p:blipFill>
          <a:blip r:embed="rId2"/>
          <a:stretch>
            <a:fillRect/>
          </a:stretch>
        </p:blipFill>
        <p:spPr>
          <a:xfrm>
            <a:off x="10744199" y="5487724"/>
            <a:ext cx="1381125" cy="1257300"/>
          </a:xfrm>
          <a:prstGeom prst="rect">
            <a:avLst/>
          </a:prstGeom>
        </p:spPr>
      </p:pic>
    </p:spTree>
    <p:extLst>
      <p:ext uri="{BB962C8B-B14F-4D97-AF65-F5344CB8AC3E}">
        <p14:creationId xmlns:p14="http://schemas.microsoft.com/office/powerpoint/2010/main" val="3784020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887096E-A159-4142-83FC-6A8C5B6FE05B}" type="datetimeFigureOut">
              <a:rPr lang="en-GB" smtClean="0"/>
              <a:t>13/09/2023</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GB"/>
          </a:p>
        </p:txBody>
      </p:sp>
      <p:sp>
        <p:nvSpPr>
          <p:cNvPr id="10" name="Slide Number Placeholder 9"/>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1760163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096E-A159-4142-83FC-6A8C5B6FE05B}"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1004146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096E-A159-4142-83FC-6A8C5B6FE05B}"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379519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D887096E-A159-4142-83FC-6A8C5B6FE05B}"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1061780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887096E-A159-4142-83FC-6A8C5B6FE05B}" type="datetimeFigureOut">
              <a:rPr lang="en-GB" smtClean="0"/>
              <a:t>13/09/2023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257097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D887096E-A159-4142-83FC-6A8C5B6FE05B}"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41E8BF-EBD0-443F-BB8B-CE660743253D}"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2306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7096E-A159-4142-83FC-6A8C5B6FE05B}" type="datetimeFigureOut">
              <a:rPr lang="en-GB" smtClean="0"/>
              <a:t>13/09/2023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289439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7096E-A159-4142-83FC-6A8C5B6FE05B}" type="datetimeFigureOut">
              <a:rPr lang="en-GB" smtClean="0"/>
              <a:t>13/09/2023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20177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887096E-A159-4142-83FC-6A8C5B6FE05B}" type="datetimeFigureOut">
              <a:rPr lang="en-GB" smtClean="0"/>
              <a:t>13/09/2023</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109094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887096E-A159-4142-83FC-6A8C5B6FE05B}" type="datetimeFigureOut">
              <a:rPr lang="en-GB" smtClean="0"/>
              <a:t>13/09/2023</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394909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887096E-A159-4142-83FC-6A8C5B6FE05B}" type="datetimeFigureOut">
              <a:rPr lang="en-GB" smtClean="0"/>
              <a:t>13/09/2023</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041E8BF-EBD0-443F-BB8B-CE660743253D}" type="slidenum">
              <a:rPr lang="en-GB" smtClean="0"/>
              <a:t>‹#›</a:t>
            </a:fld>
            <a:endParaRPr lang="en-GB"/>
          </a:p>
        </p:txBody>
      </p:sp>
      <p:pic>
        <p:nvPicPr>
          <p:cNvPr id="7" name="Picture 6">
            <a:extLst>
              <a:ext uri="{FF2B5EF4-FFF2-40B4-BE49-F238E27FC236}">
                <a16:creationId xmlns:a16="http://schemas.microsoft.com/office/drawing/2014/main" id="{426F07FE-44F9-4920-A679-1737E7570EBC}"/>
              </a:ext>
            </a:extLst>
          </p:cNvPr>
          <p:cNvPicPr>
            <a:picLocks noChangeAspect="1"/>
          </p:cNvPicPr>
          <p:nvPr userDrawn="1"/>
        </p:nvPicPr>
        <p:blipFill>
          <a:blip r:embed="rId13"/>
          <a:stretch>
            <a:fillRect/>
          </a:stretch>
        </p:blipFill>
        <p:spPr>
          <a:xfrm>
            <a:off x="10744199" y="5600700"/>
            <a:ext cx="1381125" cy="1257300"/>
          </a:xfrm>
          <a:prstGeom prst="rect">
            <a:avLst/>
          </a:prstGeom>
        </p:spPr>
      </p:pic>
    </p:spTree>
    <p:extLst>
      <p:ext uri="{BB962C8B-B14F-4D97-AF65-F5344CB8AC3E}">
        <p14:creationId xmlns:p14="http://schemas.microsoft.com/office/powerpoint/2010/main" val="42894379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887096E-A159-4142-83FC-6A8C5B6FE05B}" type="datetimeFigureOut">
              <a:rPr lang="en-GB" smtClean="0"/>
              <a:t>13/09/2023</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041E8BF-EBD0-443F-BB8B-CE660743253D}" type="slidenum">
              <a:rPr lang="en-GB" smtClean="0"/>
              <a:t>‹#›</a:t>
            </a:fld>
            <a:endParaRPr lang="en-GB"/>
          </a:p>
        </p:txBody>
      </p:sp>
      <p:pic>
        <p:nvPicPr>
          <p:cNvPr id="7" name="Picture 6">
            <a:extLst>
              <a:ext uri="{FF2B5EF4-FFF2-40B4-BE49-F238E27FC236}">
                <a16:creationId xmlns:a16="http://schemas.microsoft.com/office/drawing/2014/main" id="{BE4AECB2-17AC-4E94-B972-764C5D384C78}"/>
              </a:ext>
            </a:extLst>
          </p:cNvPr>
          <p:cNvPicPr>
            <a:picLocks noChangeAspect="1"/>
          </p:cNvPicPr>
          <p:nvPr userDrawn="1"/>
        </p:nvPicPr>
        <p:blipFill>
          <a:blip r:embed="rId13"/>
          <a:stretch>
            <a:fillRect/>
          </a:stretch>
        </p:blipFill>
        <p:spPr>
          <a:xfrm>
            <a:off x="10744199" y="5600700"/>
            <a:ext cx="1381125" cy="1257300"/>
          </a:xfrm>
          <a:prstGeom prst="rect">
            <a:avLst/>
          </a:prstGeom>
        </p:spPr>
      </p:pic>
    </p:spTree>
    <p:extLst>
      <p:ext uri="{BB962C8B-B14F-4D97-AF65-F5344CB8AC3E}">
        <p14:creationId xmlns:p14="http://schemas.microsoft.com/office/powerpoint/2010/main" val="25352084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4.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 YEAR 4 CURRICULUM INFORMATION EVENING 2023</a:t>
            </a:r>
          </a:p>
        </p:txBody>
      </p:sp>
    </p:spTree>
    <p:extLst>
      <p:ext uri="{BB962C8B-B14F-4D97-AF65-F5344CB8AC3E}">
        <p14:creationId xmlns:p14="http://schemas.microsoft.com/office/powerpoint/2010/main" val="3463866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009B4BE9-8FC4-4528-A880-FAC1B09E71A0}"/>
              </a:ext>
            </a:extLst>
          </p:cNvPr>
          <p:cNvSpPr>
            <a:spLocks noGrp="1"/>
          </p:cNvSpPr>
          <p:nvPr>
            <p:ph type="ctrTitle"/>
          </p:nvPr>
        </p:nvSpPr>
        <p:spPr>
          <a:xfrm>
            <a:off x="1935956" y="120550"/>
            <a:ext cx="8569325" cy="1470025"/>
          </a:xfrm>
        </p:spPr>
        <p:txBody>
          <a:bodyPr/>
          <a:lstStyle/>
          <a:p>
            <a:pPr eaLnBrk="1" hangingPunct="1"/>
            <a:r>
              <a:rPr lang="en-GB" altLang="en-US" dirty="0"/>
              <a:t>New Times Table Passports</a:t>
            </a:r>
          </a:p>
        </p:txBody>
      </p:sp>
      <p:pic>
        <p:nvPicPr>
          <p:cNvPr id="2051" name="Picture 3">
            <a:extLst>
              <a:ext uri="{FF2B5EF4-FFF2-40B4-BE49-F238E27FC236}">
                <a16:creationId xmlns:a16="http://schemas.microsoft.com/office/drawing/2014/main" id="{393A8D98-0790-4A81-A775-A1FCDD2BF0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5149" y="1385385"/>
            <a:ext cx="2266950" cy="321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a:extLst>
              <a:ext uri="{FF2B5EF4-FFF2-40B4-BE49-F238E27FC236}">
                <a16:creationId xmlns:a16="http://schemas.microsoft.com/office/drawing/2014/main" id="{8897A688-0894-4352-BC32-F32DA70780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08269">
            <a:off x="2615873" y="2118372"/>
            <a:ext cx="2281237"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6800E229-5F39-4315-B663-EE11C6760151}"/>
              </a:ext>
            </a:extLst>
          </p:cNvPr>
          <p:cNvSpPr/>
          <p:nvPr/>
        </p:nvSpPr>
        <p:spPr>
          <a:xfrm rot="20554861">
            <a:off x="3352493" y="4362647"/>
            <a:ext cx="1512887" cy="576263"/>
          </a:xfrm>
          <a:prstGeom prst="rect">
            <a:avLst/>
          </a:prstGeom>
          <a:solidFill>
            <a:srgbClr val="2FBE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Rectangle 11">
            <a:extLst>
              <a:ext uri="{FF2B5EF4-FFF2-40B4-BE49-F238E27FC236}">
                <a16:creationId xmlns:a16="http://schemas.microsoft.com/office/drawing/2014/main" id="{3A4FA4CC-05E8-42A4-A632-BF830B094086}"/>
              </a:ext>
            </a:extLst>
          </p:cNvPr>
          <p:cNvSpPr/>
          <p:nvPr/>
        </p:nvSpPr>
        <p:spPr>
          <a:xfrm rot="264340">
            <a:off x="5443539" y="3578226"/>
            <a:ext cx="1512887" cy="576263"/>
          </a:xfrm>
          <a:prstGeom prst="rect">
            <a:avLst/>
          </a:prstGeom>
          <a:solidFill>
            <a:srgbClr val="63CB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56" name="Rectangle 10">
            <a:extLst>
              <a:ext uri="{FF2B5EF4-FFF2-40B4-BE49-F238E27FC236}">
                <a16:creationId xmlns:a16="http://schemas.microsoft.com/office/drawing/2014/main" id="{4FD4DE08-4EC1-43C0-AA18-0EDDBA442640}"/>
              </a:ext>
            </a:extLst>
          </p:cNvPr>
          <p:cNvSpPr>
            <a:spLocks noChangeArrowheads="1"/>
          </p:cNvSpPr>
          <p:nvPr/>
        </p:nvSpPr>
        <p:spPr bwMode="auto">
          <a:xfrm rot="912308">
            <a:off x="7705726" y="1644650"/>
            <a:ext cx="2328863" cy="3259138"/>
          </a:xfrm>
          <a:prstGeom prst="rect">
            <a:avLst/>
          </a:prstGeom>
          <a:solidFill>
            <a:srgbClr val="FFFF00"/>
          </a:solidFill>
          <a:ln w="57150" cmpd="thickThin" algn="ctr">
            <a:solidFill>
              <a:srgbClr val="000000"/>
            </a:solidFill>
            <a:miter lim="800000"/>
            <a:headEnd/>
            <a:tailEnd/>
          </a:ln>
        </p:spPr>
        <p:txBody>
          <a:bodyPr lIns="36576" tIns="36576" rIns="36576" bIns="36576"/>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GB" altLang="en-US"/>
          </a:p>
        </p:txBody>
      </p:sp>
      <p:pic>
        <p:nvPicPr>
          <p:cNvPr id="2057" name="Picture 11">
            <a:extLst>
              <a:ext uri="{FF2B5EF4-FFF2-40B4-BE49-F238E27FC236}">
                <a16:creationId xmlns:a16="http://schemas.microsoft.com/office/drawing/2014/main" id="{41FCBBC7-8D23-4145-A089-D8445C48A9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12308">
            <a:off x="8237538" y="2738439"/>
            <a:ext cx="1238250"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58" name="Text Box 12">
            <a:extLst>
              <a:ext uri="{FF2B5EF4-FFF2-40B4-BE49-F238E27FC236}">
                <a16:creationId xmlns:a16="http://schemas.microsoft.com/office/drawing/2014/main" id="{0A4BE7B5-F8BA-4E3A-AB77-F058A6008076}"/>
              </a:ext>
            </a:extLst>
          </p:cNvPr>
          <p:cNvSpPr txBox="1">
            <a:spLocks noChangeArrowheads="1"/>
          </p:cNvSpPr>
          <p:nvPr/>
        </p:nvSpPr>
        <p:spPr bwMode="auto">
          <a:xfrm rot="912308">
            <a:off x="8069264" y="1798639"/>
            <a:ext cx="2141537"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1600" b="1">
                <a:solidFill>
                  <a:srgbClr val="000000"/>
                </a:solidFill>
              </a:rPr>
              <a:t>St Paul’s CE Junior School’s</a:t>
            </a:r>
          </a:p>
          <a:p>
            <a:pPr algn="ctr" eaLnBrk="1" hangingPunct="1"/>
            <a:r>
              <a:rPr lang="en-GB" altLang="en-US" sz="2600" b="1">
                <a:solidFill>
                  <a:srgbClr val="000000"/>
                </a:solidFill>
              </a:rPr>
              <a:t>100 Club</a:t>
            </a:r>
            <a:endParaRPr lang="en-US" altLang="en-US"/>
          </a:p>
        </p:txBody>
      </p:sp>
      <p:sp>
        <p:nvSpPr>
          <p:cNvPr id="2059" name="Text Box 13">
            <a:extLst>
              <a:ext uri="{FF2B5EF4-FFF2-40B4-BE49-F238E27FC236}">
                <a16:creationId xmlns:a16="http://schemas.microsoft.com/office/drawing/2014/main" id="{6D2FE96B-A44C-42BC-8223-974D24541DDF}"/>
              </a:ext>
            </a:extLst>
          </p:cNvPr>
          <p:cNvSpPr txBox="1">
            <a:spLocks noChangeArrowheads="1"/>
          </p:cNvSpPr>
          <p:nvPr/>
        </p:nvSpPr>
        <p:spPr bwMode="auto">
          <a:xfrm rot="912308">
            <a:off x="7432676" y="4149726"/>
            <a:ext cx="2232025" cy="561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1400" b="1">
                <a:solidFill>
                  <a:srgbClr val="000000"/>
                </a:solidFill>
              </a:rPr>
              <a:t>Name___________________</a:t>
            </a:r>
          </a:p>
          <a:p>
            <a:pPr eaLnBrk="1" hangingPunct="1"/>
            <a:r>
              <a:rPr lang="en-GB" altLang="en-US" sz="1400" b="1">
                <a:solidFill>
                  <a:srgbClr val="000000"/>
                </a:solidFill>
              </a:rPr>
              <a:t>Class __________</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B88E5783-E8A2-48A4-BD85-54B69AF843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26557">
            <a:off x="8231961" y="1912781"/>
            <a:ext cx="14541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15">
            <a:extLst>
              <a:ext uri="{FF2B5EF4-FFF2-40B4-BE49-F238E27FC236}">
                <a16:creationId xmlns:a16="http://schemas.microsoft.com/office/drawing/2014/main" id="{E94E9599-D413-4901-9605-07C5EC3D0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351" y="4541839"/>
            <a:ext cx="22383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0" name="Title 1">
            <a:extLst>
              <a:ext uri="{FF2B5EF4-FFF2-40B4-BE49-F238E27FC236}">
                <a16:creationId xmlns:a16="http://schemas.microsoft.com/office/drawing/2014/main" id="{9BF000FC-F9A6-4314-909C-69FFCE0146F7}"/>
              </a:ext>
            </a:extLst>
          </p:cNvPr>
          <p:cNvSpPr>
            <a:spLocks noGrp="1"/>
          </p:cNvSpPr>
          <p:nvPr>
            <p:ph type="title"/>
          </p:nvPr>
        </p:nvSpPr>
        <p:spPr>
          <a:xfrm>
            <a:off x="2710690" y="354152"/>
            <a:ext cx="8229600" cy="1143000"/>
          </a:xfrm>
        </p:spPr>
        <p:txBody>
          <a:bodyPr/>
          <a:lstStyle/>
          <a:p>
            <a:pPr eaLnBrk="1" hangingPunct="1"/>
            <a:r>
              <a:rPr lang="en-GB" altLang="en-US" dirty="0"/>
              <a:t>How do we do it?</a:t>
            </a:r>
          </a:p>
        </p:txBody>
      </p:sp>
      <p:pic>
        <p:nvPicPr>
          <p:cNvPr id="4101" name="Picture 6" descr="039">
            <a:extLst>
              <a:ext uri="{FF2B5EF4-FFF2-40B4-BE49-F238E27FC236}">
                <a16:creationId xmlns:a16="http://schemas.microsoft.com/office/drawing/2014/main" id="{E18C23FE-7615-43DE-B593-E482A90C09F5}"/>
              </a:ext>
            </a:extLst>
          </p:cNvPr>
          <p:cNvPicPr>
            <a:picLocks noChangeAspect="1" noChangeArrowheads="1"/>
          </p:cNvPicPr>
          <p:nvPr/>
        </p:nvPicPr>
        <p:blipFill>
          <a:blip r:embed="rId4"/>
          <a:srcRect/>
          <a:stretch>
            <a:fillRect/>
          </a:stretch>
        </p:blipFill>
        <p:spPr bwMode="auto">
          <a:xfrm>
            <a:off x="2582933" y="1735079"/>
            <a:ext cx="3725862" cy="2797175"/>
          </a:xfrm>
          <a:prstGeom prst="rect">
            <a:avLst/>
          </a:prstGeom>
          <a:ln>
            <a:noFill/>
          </a:ln>
          <a:effectLst>
            <a:outerShdw blurRad="292100" dist="139700" dir="2700000" algn="tl" rotWithShape="0">
              <a:srgbClr val="333333">
                <a:alpha val="65000"/>
              </a:srgbClr>
            </a:outerShdw>
          </a:effectLst>
        </p:spPr>
      </p:pic>
      <p:pic>
        <p:nvPicPr>
          <p:cNvPr id="4103" name="Picture 9" descr="040">
            <a:extLst>
              <a:ext uri="{FF2B5EF4-FFF2-40B4-BE49-F238E27FC236}">
                <a16:creationId xmlns:a16="http://schemas.microsoft.com/office/drawing/2014/main" id="{9B694F91-3529-4AC3-9D40-73AC6A476660}"/>
              </a:ext>
            </a:extLst>
          </p:cNvPr>
          <p:cNvPicPr>
            <a:picLocks noChangeAspect="1" noChangeArrowheads="1"/>
          </p:cNvPicPr>
          <p:nvPr/>
        </p:nvPicPr>
        <p:blipFill>
          <a:blip r:embed="rId5"/>
          <a:srcRect/>
          <a:stretch>
            <a:fillRect/>
          </a:stretch>
        </p:blipFill>
        <p:spPr bwMode="auto">
          <a:xfrm>
            <a:off x="613620" y="3941251"/>
            <a:ext cx="3156275" cy="2368203"/>
          </a:xfrm>
          <a:prstGeom prst="rect">
            <a:avLst/>
          </a:prstGeom>
          <a:ln>
            <a:noFill/>
          </a:ln>
          <a:effectLst>
            <a:outerShdw blurRad="292100" dist="139700" dir="2700000" algn="tl" rotWithShape="0">
              <a:srgbClr val="333333">
                <a:alpha val="65000"/>
              </a:srgbClr>
            </a:outerShdw>
          </a:effectLst>
        </p:spPr>
      </p:pic>
      <p:pic>
        <p:nvPicPr>
          <p:cNvPr id="2" name="Picture 3">
            <a:extLst>
              <a:ext uri="{FF2B5EF4-FFF2-40B4-BE49-F238E27FC236}">
                <a16:creationId xmlns:a16="http://schemas.microsoft.com/office/drawing/2014/main" id="{D76ACBDD-89FD-4065-BDD3-AA54A8A08F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78238">
            <a:off x="9065400" y="2412843"/>
            <a:ext cx="1590675" cy="225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04" name="Group 3">
            <a:extLst>
              <a:ext uri="{FF2B5EF4-FFF2-40B4-BE49-F238E27FC236}">
                <a16:creationId xmlns:a16="http://schemas.microsoft.com/office/drawing/2014/main" id="{AF93A9BB-43A4-4569-BA96-265CDC49DD3D}"/>
              </a:ext>
            </a:extLst>
          </p:cNvPr>
          <p:cNvGrpSpPr>
            <a:grpSpLocks/>
          </p:cNvGrpSpPr>
          <p:nvPr/>
        </p:nvGrpSpPr>
        <p:grpSpPr bwMode="auto">
          <a:xfrm>
            <a:off x="9606736" y="3208181"/>
            <a:ext cx="1879600" cy="2205037"/>
            <a:chOff x="5908417" y="1644933"/>
            <a:chExt cx="1879262" cy="2204755"/>
          </a:xfrm>
        </p:grpSpPr>
        <p:sp>
          <p:nvSpPr>
            <p:cNvPr id="4106" name="Rectangle 10">
              <a:extLst>
                <a:ext uri="{FF2B5EF4-FFF2-40B4-BE49-F238E27FC236}">
                  <a16:creationId xmlns:a16="http://schemas.microsoft.com/office/drawing/2014/main" id="{4B6B09C4-5A45-4B8B-9D20-9BF271054987}"/>
                </a:ext>
              </a:extLst>
            </p:cNvPr>
            <p:cNvSpPr>
              <a:spLocks noChangeArrowheads="1"/>
            </p:cNvSpPr>
            <p:nvPr/>
          </p:nvSpPr>
          <p:spPr bwMode="auto">
            <a:xfrm rot="912308">
              <a:off x="6093629" y="1644933"/>
              <a:ext cx="1574963" cy="2204755"/>
            </a:xfrm>
            <a:prstGeom prst="rect">
              <a:avLst/>
            </a:prstGeom>
            <a:noFill/>
            <a:ln w="57150" cmpd="thickThin"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GB" altLang="en-US"/>
            </a:p>
          </p:txBody>
        </p:sp>
        <p:pic>
          <p:nvPicPr>
            <p:cNvPr id="4107" name="Picture 11">
              <a:extLst>
                <a:ext uri="{FF2B5EF4-FFF2-40B4-BE49-F238E27FC236}">
                  <a16:creationId xmlns:a16="http://schemas.microsoft.com/office/drawing/2014/main" id="{6E5052A3-202F-46EF-9869-78CF117DCBA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12308">
              <a:off x="6453512" y="2384304"/>
              <a:ext cx="837142" cy="810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108" name="Text Box 12">
              <a:extLst>
                <a:ext uri="{FF2B5EF4-FFF2-40B4-BE49-F238E27FC236}">
                  <a16:creationId xmlns:a16="http://schemas.microsoft.com/office/drawing/2014/main" id="{F122AC8C-8003-4021-8D0C-BCE1E0EAC5FC}"/>
                </a:ext>
              </a:extLst>
            </p:cNvPr>
            <p:cNvSpPr txBox="1">
              <a:spLocks noChangeArrowheads="1"/>
            </p:cNvSpPr>
            <p:nvPr/>
          </p:nvSpPr>
          <p:spPr bwMode="auto">
            <a:xfrm rot="912308">
              <a:off x="6339627" y="1749166"/>
              <a:ext cx="1448052" cy="637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1200" b="1">
                  <a:solidFill>
                    <a:srgbClr val="000000"/>
                  </a:solidFill>
                </a:rPr>
                <a:t>St Paul’s CE Junior School’s</a:t>
              </a:r>
            </a:p>
            <a:p>
              <a:pPr algn="ctr" eaLnBrk="1" hangingPunct="1"/>
              <a:r>
                <a:rPr lang="en-GB" altLang="en-US" sz="2000" b="1">
                  <a:solidFill>
                    <a:srgbClr val="000000"/>
                  </a:solidFill>
                </a:rPr>
                <a:t>100 Club</a:t>
              </a:r>
              <a:endParaRPr lang="en-US" altLang="en-US" sz="1400"/>
            </a:p>
          </p:txBody>
        </p:sp>
        <p:sp>
          <p:nvSpPr>
            <p:cNvPr id="4109" name="Text Box 13">
              <a:extLst>
                <a:ext uri="{FF2B5EF4-FFF2-40B4-BE49-F238E27FC236}">
                  <a16:creationId xmlns:a16="http://schemas.microsoft.com/office/drawing/2014/main" id="{F35EB595-07E0-402E-A33E-D939F7D31FBF}"/>
                </a:ext>
              </a:extLst>
            </p:cNvPr>
            <p:cNvSpPr txBox="1">
              <a:spLocks noChangeArrowheads="1"/>
            </p:cNvSpPr>
            <p:nvPr/>
          </p:nvSpPr>
          <p:spPr bwMode="auto">
            <a:xfrm rot="912308">
              <a:off x="5908417" y="3339998"/>
              <a:ext cx="1510324" cy="37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800" b="1">
                  <a:solidFill>
                    <a:srgbClr val="000000"/>
                  </a:solidFill>
                </a:rPr>
                <a:t>Name___________________</a:t>
              </a:r>
            </a:p>
            <a:p>
              <a:pPr eaLnBrk="1" hangingPunct="1"/>
              <a:r>
                <a:rPr lang="en-GB" altLang="en-US" sz="800" b="1">
                  <a:solidFill>
                    <a:srgbClr val="000000"/>
                  </a:solidFill>
                </a:rPr>
                <a:t>Class __________</a:t>
              </a:r>
              <a:endParaRPr lang="en-US" altLang="en-US" sz="1000"/>
            </a:p>
          </p:txBody>
        </p:sp>
      </p:grpSp>
      <p:pic>
        <p:nvPicPr>
          <p:cNvPr id="4105" name="Picture 11" descr="120 Second Timer – 123Timer">
            <a:extLst>
              <a:ext uri="{FF2B5EF4-FFF2-40B4-BE49-F238E27FC236}">
                <a16:creationId xmlns:a16="http://schemas.microsoft.com/office/drawing/2014/main" id="{16F459A9-6998-4B5E-B8FE-A89C128389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2901" y="5000626"/>
            <a:ext cx="1319213"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B3E49254-7367-402F-B4DF-EDECC9B0C6B1}"/>
              </a:ext>
            </a:extLst>
          </p:cNvPr>
          <p:cNvSpPr/>
          <p:nvPr/>
        </p:nvSpPr>
        <p:spPr>
          <a:xfrm rot="1829796">
            <a:off x="8356479" y="3444870"/>
            <a:ext cx="583056" cy="225994"/>
          </a:xfrm>
          <a:prstGeom prst="rect">
            <a:avLst/>
          </a:prstGeom>
          <a:solidFill>
            <a:srgbClr val="2FBE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Rectangle 14">
            <a:extLst>
              <a:ext uri="{FF2B5EF4-FFF2-40B4-BE49-F238E27FC236}">
                <a16:creationId xmlns:a16="http://schemas.microsoft.com/office/drawing/2014/main" id="{EE3E747A-F355-49EB-82BC-895252AF283B}"/>
              </a:ext>
            </a:extLst>
          </p:cNvPr>
          <p:cNvSpPr/>
          <p:nvPr/>
        </p:nvSpPr>
        <p:spPr>
          <a:xfrm rot="264340">
            <a:off x="9301642" y="3961678"/>
            <a:ext cx="613943" cy="337990"/>
          </a:xfrm>
          <a:prstGeom prst="rect">
            <a:avLst/>
          </a:prstGeom>
          <a:solidFill>
            <a:srgbClr val="63CB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AFBE84-DA66-4FBA-8736-9826B40289E2}"/>
              </a:ext>
            </a:extLst>
          </p:cNvPr>
          <p:cNvSpPr>
            <a:spLocks noGrp="1"/>
          </p:cNvSpPr>
          <p:nvPr>
            <p:ph idx="1"/>
          </p:nvPr>
        </p:nvSpPr>
        <p:spPr>
          <a:xfrm>
            <a:off x="6922300" y="4218355"/>
            <a:ext cx="3665489" cy="1869068"/>
          </a:xfrm>
        </p:spPr>
        <p:txBody>
          <a:bodyPr/>
          <a:lstStyle/>
          <a:p>
            <a:r>
              <a:rPr lang="en-GB" sz="2400" dirty="0"/>
              <a:t>Blue passport: 2, 5, 10, 3, 4, 8, Random</a:t>
            </a:r>
          </a:p>
          <a:p>
            <a:r>
              <a:rPr lang="en-GB" sz="2400" dirty="0"/>
              <a:t>Green passport: 6, 7, 9, 11, 12, Random</a:t>
            </a:r>
          </a:p>
          <a:p>
            <a:endParaRPr lang="en-GB" sz="2400" dirty="0"/>
          </a:p>
          <a:p>
            <a:endParaRPr lang="en-GB" dirty="0"/>
          </a:p>
        </p:txBody>
      </p:sp>
      <p:pic>
        <p:nvPicPr>
          <p:cNvPr id="4" name="Picture 3">
            <a:extLst>
              <a:ext uri="{FF2B5EF4-FFF2-40B4-BE49-F238E27FC236}">
                <a16:creationId xmlns:a16="http://schemas.microsoft.com/office/drawing/2014/main" id="{CF13A362-148C-4CB3-AB3F-2BEAF736CE88}"/>
              </a:ext>
            </a:extLst>
          </p:cNvPr>
          <p:cNvPicPr>
            <a:picLocks noChangeAspect="1"/>
          </p:cNvPicPr>
          <p:nvPr/>
        </p:nvPicPr>
        <p:blipFill>
          <a:blip r:embed="rId2"/>
          <a:stretch>
            <a:fillRect/>
          </a:stretch>
        </p:blipFill>
        <p:spPr>
          <a:xfrm>
            <a:off x="538611" y="335935"/>
            <a:ext cx="5987465" cy="4604314"/>
          </a:xfrm>
          <a:prstGeom prst="rect">
            <a:avLst/>
          </a:prstGeom>
        </p:spPr>
      </p:pic>
      <p:pic>
        <p:nvPicPr>
          <p:cNvPr id="5" name="Picture 4">
            <a:extLst>
              <a:ext uri="{FF2B5EF4-FFF2-40B4-BE49-F238E27FC236}">
                <a16:creationId xmlns:a16="http://schemas.microsoft.com/office/drawing/2014/main" id="{A31E0E7D-1ABC-44D7-B3DC-A2C9D214CDB7}"/>
              </a:ext>
            </a:extLst>
          </p:cNvPr>
          <p:cNvPicPr>
            <a:picLocks noChangeAspect="1"/>
          </p:cNvPicPr>
          <p:nvPr/>
        </p:nvPicPr>
        <p:blipFill>
          <a:blip r:embed="rId3"/>
          <a:stretch>
            <a:fillRect/>
          </a:stretch>
        </p:blipFill>
        <p:spPr>
          <a:xfrm>
            <a:off x="6922300" y="335935"/>
            <a:ext cx="2711071" cy="3535024"/>
          </a:xfrm>
          <a:prstGeom prst="rect">
            <a:avLst/>
          </a:prstGeom>
        </p:spPr>
      </p:pic>
    </p:spTree>
    <p:extLst>
      <p:ext uri="{BB962C8B-B14F-4D97-AF65-F5344CB8AC3E}">
        <p14:creationId xmlns:p14="http://schemas.microsoft.com/office/powerpoint/2010/main" val="3819467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AFBE84-DA66-4FBA-8736-9826B40289E2}"/>
              </a:ext>
            </a:extLst>
          </p:cNvPr>
          <p:cNvSpPr>
            <a:spLocks noGrp="1"/>
          </p:cNvSpPr>
          <p:nvPr>
            <p:ph idx="1"/>
          </p:nvPr>
        </p:nvSpPr>
        <p:spPr>
          <a:xfrm>
            <a:off x="6922298" y="4788568"/>
            <a:ext cx="3665489" cy="1869068"/>
          </a:xfrm>
        </p:spPr>
        <p:txBody>
          <a:bodyPr/>
          <a:lstStyle/>
          <a:p>
            <a:r>
              <a:rPr lang="en-GB" sz="2400" dirty="0"/>
              <a:t>Record how many can they answer in 2 minutes</a:t>
            </a:r>
          </a:p>
          <a:p>
            <a:endParaRPr lang="en-GB" dirty="0"/>
          </a:p>
        </p:txBody>
      </p:sp>
      <p:pic>
        <p:nvPicPr>
          <p:cNvPr id="2" name="Picture 1">
            <a:extLst>
              <a:ext uri="{FF2B5EF4-FFF2-40B4-BE49-F238E27FC236}">
                <a16:creationId xmlns:a16="http://schemas.microsoft.com/office/drawing/2014/main" id="{5373215C-DA60-41A6-8149-ACF40B2883C9}"/>
              </a:ext>
            </a:extLst>
          </p:cNvPr>
          <p:cNvPicPr>
            <a:picLocks noChangeAspect="1"/>
          </p:cNvPicPr>
          <p:nvPr/>
        </p:nvPicPr>
        <p:blipFill>
          <a:blip r:embed="rId2"/>
          <a:stretch>
            <a:fillRect/>
          </a:stretch>
        </p:blipFill>
        <p:spPr>
          <a:xfrm>
            <a:off x="1034628" y="574684"/>
            <a:ext cx="4200757" cy="4213884"/>
          </a:xfrm>
          <a:prstGeom prst="rect">
            <a:avLst/>
          </a:prstGeom>
        </p:spPr>
      </p:pic>
      <p:pic>
        <p:nvPicPr>
          <p:cNvPr id="6" name="Picture 5">
            <a:extLst>
              <a:ext uri="{FF2B5EF4-FFF2-40B4-BE49-F238E27FC236}">
                <a16:creationId xmlns:a16="http://schemas.microsoft.com/office/drawing/2014/main" id="{9619D8CA-AA96-4FF2-9D07-3B8AF43187D7}"/>
              </a:ext>
            </a:extLst>
          </p:cNvPr>
          <p:cNvPicPr>
            <a:picLocks noChangeAspect="1"/>
          </p:cNvPicPr>
          <p:nvPr/>
        </p:nvPicPr>
        <p:blipFill>
          <a:blip r:embed="rId3"/>
          <a:stretch>
            <a:fillRect/>
          </a:stretch>
        </p:blipFill>
        <p:spPr>
          <a:xfrm>
            <a:off x="7437869" y="557476"/>
            <a:ext cx="2634349" cy="3660879"/>
          </a:xfrm>
          <a:prstGeom prst="rect">
            <a:avLst/>
          </a:prstGeom>
        </p:spPr>
      </p:pic>
    </p:spTree>
    <p:extLst>
      <p:ext uri="{BB962C8B-B14F-4D97-AF65-F5344CB8AC3E}">
        <p14:creationId xmlns:p14="http://schemas.microsoft.com/office/powerpoint/2010/main" val="140609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43A41-4D10-48A4-A713-78073E77126C}"/>
              </a:ext>
            </a:extLst>
          </p:cNvPr>
          <p:cNvSpPr>
            <a:spLocks noGrp="1"/>
          </p:cNvSpPr>
          <p:nvPr>
            <p:ph type="title"/>
          </p:nvPr>
        </p:nvSpPr>
        <p:spPr/>
        <p:txBody>
          <a:bodyPr/>
          <a:lstStyle/>
          <a:p>
            <a:r>
              <a:rPr lang="en-GB" dirty="0"/>
              <a:t>History and geography</a:t>
            </a:r>
          </a:p>
        </p:txBody>
      </p:sp>
      <p:pic>
        <p:nvPicPr>
          <p:cNvPr id="5" name="Picture 4">
            <a:extLst>
              <a:ext uri="{FF2B5EF4-FFF2-40B4-BE49-F238E27FC236}">
                <a16:creationId xmlns:a16="http://schemas.microsoft.com/office/drawing/2014/main" id="{E5CAD0E7-1B06-48D1-BF9B-E7B21D16BAEB}"/>
              </a:ext>
            </a:extLst>
          </p:cNvPr>
          <p:cNvPicPr>
            <a:picLocks noChangeAspect="1"/>
          </p:cNvPicPr>
          <p:nvPr/>
        </p:nvPicPr>
        <p:blipFill>
          <a:blip r:embed="rId2"/>
          <a:stretch>
            <a:fillRect/>
          </a:stretch>
        </p:blipFill>
        <p:spPr>
          <a:xfrm>
            <a:off x="386316" y="3543025"/>
            <a:ext cx="2504735" cy="1929323"/>
          </a:xfrm>
          <a:prstGeom prst="rect">
            <a:avLst/>
          </a:prstGeom>
        </p:spPr>
      </p:pic>
      <p:pic>
        <p:nvPicPr>
          <p:cNvPr id="6" name="Picture 5">
            <a:extLst>
              <a:ext uri="{FF2B5EF4-FFF2-40B4-BE49-F238E27FC236}">
                <a16:creationId xmlns:a16="http://schemas.microsoft.com/office/drawing/2014/main" id="{7F40ABF3-9731-4FFB-8DE9-C447E7F0FE4E}"/>
              </a:ext>
            </a:extLst>
          </p:cNvPr>
          <p:cNvPicPr>
            <a:picLocks noChangeAspect="1"/>
          </p:cNvPicPr>
          <p:nvPr/>
        </p:nvPicPr>
        <p:blipFill>
          <a:blip r:embed="rId3"/>
          <a:stretch>
            <a:fillRect/>
          </a:stretch>
        </p:blipFill>
        <p:spPr>
          <a:xfrm>
            <a:off x="2891051" y="4137828"/>
            <a:ext cx="2836559" cy="2391026"/>
          </a:xfrm>
          <a:prstGeom prst="rect">
            <a:avLst/>
          </a:prstGeom>
        </p:spPr>
      </p:pic>
      <p:sp>
        <p:nvSpPr>
          <p:cNvPr id="7" name="Content Placeholder 2">
            <a:extLst>
              <a:ext uri="{FF2B5EF4-FFF2-40B4-BE49-F238E27FC236}">
                <a16:creationId xmlns:a16="http://schemas.microsoft.com/office/drawing/2014/main" id="{3124D97E-CD11-49F9-9499-90ECDE7172EB}"/>
              </a:ext>
            </a:extLst>
          </p:cNvPr>
          <p:cNvSpPr>
            <a:spLocks noGrp="1"/>
          </p:cNvSpPr>
          <p:nvPr>
            <p:ph idx="1"/>
          </p:nvPr>
        </p:nvSpPr>
        <p:spPr>
          <a:xfrm>
            <a:off x="386316" y="2231358"/>
            <a:ext cx="11419367" cy="3101983"/>
          </a:xfrm>
        </p:spPr>
        <p:txBody>
          <a:bodyPr/>
          <a:lstStyle/>
          <a:p>
            <a:pPr marL="0" indent="0">
              <a:buNone/>
            </a:pPr>
            <a:r>
              <a:rPr lang="en-GB" b="1" u="sng" dirty="0"/>
              <a:t>History:</a:t>
            </a:r>
            <a:r>
              <a:rPr lang="en-GB" dirty="0"/>
              <a:t>						</a:t>
            </a:r>
            <a:r>
              <a:rPr lang="en-GB" b="1" u="sng" dirty="0"/>
              <a:t>Geography topics:</a:t>
            </a:r>
          </a:p>
          <a:p>
            <a:pPr marL="0" indent="0">
              <a:buNone/>
            </a:pPr>
            <a:r>
              <a:rPr lang="en-GB" dirty="0"/>
              <a:t>Romans in Britain                                                             Reading: features of a town</a:t>
            </a:r>
          </a:p>
          <a:p>
            <a:pPr marL="0" indent="0">
              <a:buNone/>
            </a:pPr>
            <a:r>
              <a:rPr lang="en-GB" dirty="0"/>
              <a:t>Anglo-Saxons                                                                   Antarctica</a:t>
            </a:r>
          </a:p>
          <a:p>
            <a:pPr marL="0" indent="0">
              <a:buNone/>
            </a:pPr>
            <a:r>
              <a:rPr lang="en-GB" dirty="0"/>
              <a:t>                                                                                      Rainforests  </a:t>
            </a:r>
          </a:p>
        </p:txBody>
      </p:sp>
      <p:pic>
        <p:nvPicPr>
          <p:cNvPr id="9" name="Picture 8">
            <a:extLst>
              <a:ext uri="{FF2B5EF4-FFF2-40B4-BE49-F238E27FC236}">
                <a16:creationId xmlns:a16="http://schemas.microsoft.com/office/drawing/2014/main" id="{6A6C1E31-D6E4-4937-A956-954B8E06D0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0949" y="2422263"/>
            <a:ext cx="2040129" cy="2720172"/>
          </a:xfrm>
          <a:prstGeom prst="rect">
            <a:avLst/>
          </a:prstGeom>
        </p:spPr>
      </p:pic>
      <p:pic>
        <p:nvPicPr>
          <p:cNvPr id="11" name="Picture 10">
            <a:extLst>
              <a:ext uri="{FF2B5EF4-FFF2-40B4-BE49-F238E27FC236}">
                <a16:creationId xmlns:a16="http://schemas.microsoft.com/office/drawing/2014/main" id="{6308C3BD-9212-45CC-938B-F2712EB996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1718" y="4159107"/>
            <a:ext cx="3339146" cy="2504360"/>
          </a:xfrm>
          <a:prstGeom prst="rect">
            <a:avLst/>
          </a:prstGeom>
        </p:spPr>
      </p:pic>
    </p:spTree>
    <p:extLst>
      <p:ext uri="{BB962C8B-B14F-4D97-AF65-F5344CB8AC3E}">
        <p14:creationId xmlns:p14="http://schemas.microsoft.com/office/powerpoint/2010/main" val="2705734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F48E-549A-49B1-BA08-3ED080CED207}"/>
              </a:ext>
            </a:extLst>
          </p:cNvPr>
          <p:cNvSpPr>
            <a:spLocks noGrp="1"/>
          </p:cNvSpPr>
          <p:nvPr>
            <p:ph type="title"/>
          </p:nvPr>
        </p:nvSpPr>
        <p:spPr/>
        <p:txBody>
          <a:bodyPr/>
          <a:lstStyle/>
          <a:p>
            <a:r>
              <a:rPr lang="en-GB" dirty="0"/>
              <a:t>science</a:t>
            </a:r>
          </a:p>
        </p:txBody>
      </p:sp>
      <p:sp>
        <p:nvSpPr>
          <p:cNvPr id="3" name="Content Placeholder 2">
            <a:extLst>
              <a:ext uri="{FF2B5EF4-FFF2-40B4-BE49-F238E27FC236}">
                <a16:creationId xmlns:a16="http://schemas.microsoft.com/office/drawing/2014/main" id="{E10BD95D-329B-4646-86DF-DD96A4F8F4D3}"/>
              </a:ext>
            </a:extLst>
          </p:cNvPr>
          <p:cNvSpPr>
            <a:spLocks noGrp="1"/>
          </p:cNvSpPr>
          <p:nvPr>
            <p:ph idx="1"/>
          </p:nvPr>
        </p:nvSpPr>
        <p:spPr>
          <a:xfrm>
            <a:off x="995894" y="2429496"/>
            <a:ext cx="7729728" cy="3101983"/>
          </a:xfrm>
        </p:spPr>
        <p:txBody>
          <a:bodyPr/>
          <a:lstStyle/>
          <a:p>
            <a:pPr marL="0" indent="0">
              <a:buNone/>
            </a:pPr>
            <a:r>
              <a:rPr lang="en-GB" b="1" u="sng" dirty="0"/>
              <a:t>Topics:</a:t>
            </a:r>
          </a:p>
          <a:p>
            <a:pPr marL="0" indent="0">
              <a:buNone/>
            </a:pPr>
            <a:r>
              <a:rPr lang="en-GB" dirty="0"/>
              <a:t>Living things and their habitats</a:t>
            </a:r>
          </a:p>
          <a:p>
            <a:pPr marL="0" indent="0">
              <a:buNone/>
            </a:pPr>
            <a:r>
              <a:rPr lang="en-GB" dirty="0"/>
              <a:t>Teeth and digestion</a:t>
            </a:r>
          </a:p>
          <a:p>
            <a:pPr marL="0" indent="0">
              <a:buNone/>
            </a:pPr>
            <a:r>
              <a:rPr lang="en-GB" dirty="0"/>
              <a:t>Sound</a:t>
            </a:r>
          </a:p>
          <a:p>
            <a:pPr marL="0" indent="0">
              <a:buNone/>
            </a:pPr>
            <a:r>
              <a:rPr lang="en-GB" dirty="0"/>
              <a:t>States of matter </a:t>
            </a:r>
          </a:p>
          <a:p>
            <a:pPr marL="0" indent="0">
              <a:buNone/>
            </a:pPr>
            <a:r>
              <a:rPr lang="en-GB" dirty="0"/>
              <a:t>Electricity </a:t>
            </a:r>
          </a:p>
        </p:txBody>
      </p:sp>
      <p:pic>
        <p:nvPicPr>
          <p:cNvPr id="4" name="Picture 3">
            <a:extLst>
              <a:ext uri="{FF2B5EF4-FFF2-40B4-BE49-F238E27FC236}">
                <a16:creationId xmlns:a16="http://schemas.microsoft.com/office/drawing/2014/main" id="{B08493D3-191C-4435-8DBA-947AB9E6AD81}"/>
              </a:ext>
            </a:extLst>
          </p:cNvPr>
          <p:cNvPicPr>
            <a:picLocks noChangeAspect="1"/>
          </p:cNvPicPr>
          <p:nvPr/>
        </p:nvPicPr>
        <p:blipFill>
          <a:blip r:embed="rId2"/>
          <a:stretch>
            <a:fillRect/>
          </a:stretch>
        </p:blipFill>
        <p:spPr>
          <a:xfrm>
            <a:off x="8222080" y="2519362"/>
            <a:ext cx="2838450" cy="1819275"/>
          </a:xfrm>
          <a:prstGeom prst="rect">
            <a:avLst/>
          </a:prstGeom>
        </p:spPr>
      </p:pic>
      <p:pic>
        <p:nvPicPr>
          <p:cNvPr id="5" name="Picture 4">
            <a:extLst>
              <a:ext uri="{FF2B5EF4-FFF2-40B4-BE49-F238E27FC236}">
                <a16:creationId xmlns:a16="http://schemas.microsoft.com/office/drawing/2014/main" id="{10F2E177-0107-40D4-9988-CA59BB5027BA}"/>
              </a:ext>
            </a:extLst>
          </p:cNvPr>
          <p:cNvPicPr>
            <a:picLocks noChangeAspect="1"/>
          </p:cNvPicPr>
          <p:nvPr/>
        </p:nvPicPr>
        <p:blipFill>
          <a:blip r:embed="rId3"/>
          <a:stretch>
            <a:fillRect/>
          </a:stretch>
        </p:blipFill>
        <p:spPr>
          <a:xfrm>
            <a:off x="6388193" y="4338637"/>
            <a:ext cx="3137404" cy="2066463"/>
          </a:xfrm>
          <a:prstGeom prst="rect">
            <a:avLst/>
          </a:prstGeom>
        </p:spPr>
      </p:pic>
      <p:pic>
        <p:nvPicPr>
          <p:cNvPr id="6" name="Picture 5">
            <a:extLst>
              <a:ext uri="{FF2B5EF4-FFF2-40B4-BE49-F238E27FC236}">
                <a16:creationId xmlns:a16="http://schemas.microsoft.com/office/drawing/2014/main" id="{F8EDA4F0-FD4B-433E-B7CE-8E8DA69FCCC2}"/>
              </a:ext>
            </a:extLst>
          </p:cNvPr>
          <p:cNvPicPr>
            <a:picLocks noChangeAspect="1"/>
          </p:cNvPicPr>
          <p:nvPr/>
        </p:nvPicPr>
        <p:blipFill>
          <a:blip r:embed="rId4"/>
          <a:stretch>
            <a:fillRect/>
          </a:stretch>
        </p:blipFill>
        <p:spPr>
          <a:xfrm>
            <a:off x="4682197" y="2519362"/>
            <a:ext cx="2962275" cy="1819275"/>
          </a:xfrm>
          <a:prstGeom prst="rect">
            <a:avLst/>
          </a:prstGeom>
        </p:spPr>
      </p:pic>
    </p:spTree>
    <p:extLst>
      <p:ext uri="{BB962C8B-B14F-4D97-AF65-F5344CB8AC3E}">
        <p14:creationId xmlns:p14="http://schemas.microsoft.com/office/powerpoint/2010/main" val="2841165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1B96-074C-4B8D-8A7E-092225F85901}"/>
              </a:ext>
            </a:extLst>
          </p:cNvPr>
          <p:cNvSpPr>
            <a:spLocks noGrp="1"/>
          </p:cNvSpPr>
          <p:nvPr>
            <p:ph type="title"/>
          </p:nvPr>
        </p:nvSpPr>
        <p:spPr/>
        <p:txBody>
          <a:bodyPr/>
          <a:lstStyle/>
          <a:p>
            <a:r>
              <a:rPr lang="en-GB" dirty="0"/>
              <a:t>Art and design and technology</a:t>
            </a:r>
          </a:p>
        </p:txBody>
      </p:sp>
      <p:sp>
        <p:nvSpPr>
          <p:cNvPr id="3" name="Content Placeholder 2">
            <a:extLst>
              <a:ext uri="{FF2B5EF4-FFF2-40B4-BE49-F238E27FC236}">
                <a16:creationId xmlns:a16="http://schemas.microsoft.com/office/drawing/2014/main" id="{51023684-00BF-4AC7-8E42-973E8E3C5E15}"/>
              </a:ext>
            </a:extLst>
          </p:cNvPr>
          <p:cNvSpPr>
            <a:spLocks noGrp="1"/>
          </p:cNvSpPr>
          <p:nvPr>
            <p:ph idx="1"/>
          </p:nvPr>
        </p:nvSpPr>
        <p:spPr>
          <a:xfrm>
            <a:off x="386316" y="2231358"/>
            <a:ext cx="11419367" cy="3101983"/>
          </a:xfrm>
        </p:spPr>
        <p:txBody>
          <a:bodyPr/>
          <a:lstStyle/>
          <a:p>
            <a:pPr marL="0" indent="0">
              <a:buNone/>
            </a:pPr>
            <a:r>
              <a:rPr lang="en-GB" b="1" u="sng" dirty="0"/>
              <a:t>Art topics:</a:t>
            </a:r>
            <a:r>
              <a:rPr lang="en-GB" dirty="0"/>
              <a:t>						</a:t>
            </a:r>
            <a:r>
              <a:rPr lang="en-GB" b="1" u="sng" dirty="0"/>
              <a:t>DT topics:</a:t>
            </a:r>
          </a:p>
          <a:p>
            <a:pPr marL="0" indent="0">
              <a:buNone/>
            </a:pPr>
            <a:r>
              <a:rPr lang="en-GB" dirty="0"/>
              <a:t>Still Life                                                                                         Food technology</a:t>
            </a:r>
          </a:p>
          <a:p>
            <a:pPr marL="0" indent="0">
              <a:buNone/>
            </a:pPr>
            <a:r>
              <a:rPr lang="en-GB" dirty="0"/>
              <a:t>Gaudi inspired landscapes                                                               Roman chariots</a:t>
            </a:r>
          </a:p>
          <a:p>
            <a:pPr marL="0" indent="0">
              <a:buNone/>
            </a:pPr>
            <a:r>
              <a:rPr lang="en-GB" dirty="0"/>
              <a:t>Picasso inspired carnival masks                                                        Light boxes using micro-bits </a:t>
            </a:r>
          </a:p>
        </p:txBody>
      </p:sp>
      <p:pic>
        <p:nvPicPr>
          <p:cNvPr id="6" name="Picture 5">
            <a:extLst>
              <a:ext uri="{FF2B5EF4-FFF2-40B4-BE49-F238E27FC236}">
                <a16:creationId xmlns:a16="http://schemas.microsoft.com/office/drawing/2014/main" id="{19516458-D7CA-4DE2-B152-43450E6242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28" t="6315" r="21579" b="16023"/>
          <a:stretch/>
        </p:blipFill>
        <p:spPr>
          <a:xfrm>
            <a:off x="386316" y="4190011"/>
            <a:ext cx="2245334" cy="2286659"/>
          </a:xfrm>
          <a:prstGeom prst="rect">
            <a:avLst/>
          </a:prstGeom>
        </p:spPr>
      </p:pic>
      <p:pic>
        <p:nvPicPr>
          <p:cNvPr id="8" name="Picture 7">
            <a:extLst>
              <a:ext uri="{FF2B5EF4-FFF2-40B4-BE49-F238E27FC236}">
                <a16:creationId xmlns:a16="http://schemas.microsoft.com/office/drawing/2014/main" id="{A140291B-784F-4BA1-8730-A0AEFC0021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08" r="9942"/>
          <a:stretch/>
        </p:blipFill>
        <p:spPr>
          <a:xfrm rot="5400000">
            <a:off x="9979922" y="2623797"/>
            <a:ext cx="1806701" cy="1844819"/>
          </a:xfrm>
          <a:prstGeom prst="rect">
            <a:avLst/>
          </a:prstGeom>
        </p:spPr>
      </p:pic>
      <p:pic>
        <p:nvPicPr>
          <p:cNvPr id="10" name="Picture 9">
            <a:extLst>
              <a:ext uri="{FF2B5EF4-FFF2-40B4-BE49-F238E27FC236}">
                <a16:creationId xmlns:a16="http://schemas.microsoft.com/office/drawing/2014/main" id="{7AE3AC77-A37B-4DA8-A928-FFDB7B8E5D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74" t="9532" r="16670" b="9298"/>
          <a:stretch/>
        </p:blipFill>
        <p:spPr>
          <a:xfrm rot="5400000">
            <a:off x="7956753" y="4621693"/>
            <a:ext cx="1807490" cy="2031819"/>
          </a:xfrm>
          <a:prstGeom prst="rect">
            <a:avLst/>
          </a:prstGeom>
        </p:spPr>
      </p:pic>
      <p:pic>
        <p:nvPicPr>
          <p:cNvPr id="12" name="Picture 11">
            <a:extLst>
              <a:ext uri="{FF2B5EF4-FFF2-40B4-BE49-F238E27FC236}">
                <a16:creationId xmlns:a16="http://schemas.microsoft.com/office/drawing/2014/main" id="{7A17B8D7-6DE4-4460-A22B-2E0DC29E86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453451" y="4630828"/>
            <a:ext cx="2183452" cy="1637589"/>
          </a:xfrm>
          <a:prstGeom prst="rect">
            <a:avLst/>
          </a:prstGeom>
        </p:spPr>
      </p:pic>
      <p:pic>
        <p:nvPicPr>
          <p:cNvPr id="14" name="Picture 13">
            <a:extLst>
              <a:ext uri="{FF2B5EF4-FFF2-40B4-BE49-F238E27FC236}">
                <a16:creationId xmlns:a16="http://schemas.microsoft.com/office/drawing/2014/main" id="{6F2BEE61-A4CC-4442-8C21-06111B4FB2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3003" y="2323621"/>
            <a:ext cx="2203379" cy="1652534"/>
          </a:xfrm>
          <a:prstGeom prst="rect">
            <a:avLst/>
          </a:prstGeom>
        </p:spPr>
      </p:pic>
    </p:spTree>
    <p:extLst>
      <p:ext uri="{BB962C8B-B14F-4D97-AF65-F5344CB8AC3E}">
        <p14:creationId xmlns:p14="http://schemas.microsoft.com/office/powerpoint/2010/main" val="182121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E317-00CC-4B90-8851-EBAC076A6B98}"/>
              </a:ext>
            </a:extLst>
          </p:cNvPr>
          <p:cNvSpPr>
            <a:spLocks noGrp="1"/>
          </p:cNvSpPr>
          <p:nvPr>
            <p:ph type="title"/>
          </p:nvPr>
        </p:nvSpPr>
        <p:spPr/>
        <p:txBody>
          <a:bodyPr/>
          <a:lstStyle/>
          <a:p>
            <a:r>
              <a:rPr lang="en-GB" dirty="0"/>
              <a:t>Re and </a:t>
            </a:r>
            <a:r>
              <a:rPr lang="en-GB" dirty="0" err="1"/>
              <a:t>psrHe</a:t>
            </a:r>
            <a:endParaRPr lang="en-GB" dirty="0"/>
          </a:p>
        </p:txBody>
      </p:sp>
      <p:sp>
        <p:nvSpPr>
          <p:cNvPr id="4" name="Content Placeholder 2">
            <a:extLst>
              <a:ext uri="{FF2B5EF4-FFF2-40B4-BE49-F238E27FC236}">
                <a16:creationId xmlns:a16="http://schemas.microsoft.com/office/drawing/2014/main" id="{91CDC330-F1C8-4B56-B343-3917CC830ACE}"/>
              </a:ext>
            </a:extLst>
          </p:cNvPr>
          <p:cNvSpPr txBox="1">
            <a:spLocks/>
          </p:cNvSpPr>
          <p:nvPr/>
        </p:nvSpPr>
        <p:spPr>
          <a:xfrm>
            <a:off x="386316" y="2231358"/>
            <a:ext cx="11419367"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GB" b="1" u="sng" dirty="0"/>
              <a:t>RE topics:</a:t>
            </a:r>
            <a:r>
              <a:rPr lang="en-GB" dirty="0"/>
              <a:t>						</a:t>
            </a:r>
            <a:r>
              <a:rPr lang="en-GB" b="1" u="sng" dirty="0"/>
              <a:t>PSRHE topics:</a:t>
            </a:r>
          </a:p>
          <a:p>
            <a:pPr marL="0" indent="0">
              <a:buFont typeface="Arial" panose="020B0604020202020204" pitchFamily="34" charset="0"/>
              <a:buNone/>
            </a:pPr>
            <a:r>
              <a:rPr lang="en-GB" dirty="0"/>
              <a:t>Judaism – beliefs and practices, Passover, rites of passage                   Being me in my world</a:t>
            </a:r>
          </a:p>
          <a:p>
            <a:pPr marL="0" indent="0">
              <a:buFont typeface="Arial" panose="020B0604020202020204" pitchFamily="34" charset="0"/>
              <a:buNone/>
            </a:pPr>
            <a:r>
              <a:rPr lang="en-GB" dirty="0"/>
              <a:t>Christianity – Christmas, Easter – forgiveness,                                  Celebrating difference</a:t>
            </a:r>
          </a:p>
          <a:p>
            <a:pPr marL="0" indent="0">
              <a:buFont typeface="Arial" panose="020B0604020202020204" pitchFamily="34" charset="0"/>
              <a:buNone/>
            </a:pPr>
            <a:r>
              <a:rPr lang="en-GB" dirty="0"/>
              <a:t>Prayer and Worship                                                                        Dreams and goals</a:t>
            </a:r>
          </a:p>
          <a:p>
            <a:pPr marL="0" indent="0">
              <a:buFont typeface="Arial" panose="020B0604020202020204" pitchFamily="34" charset="0"/>
              <a:buNone/>
            </a:pPr>
            <a:r>
              <a:rPr lang="en-GB" dirty="0"/>
              <a:t>                                                                                                     Healthy me</a:t>
            </a:r>
          </a:p>
          <a:p>
            <a:pPr marL="0" indent="0">
              <a:buFont typeface="Arial" panose="020B0604020202020204" pitchFamily="34" charset="0"/>
              <a:buNone/>
            </a:pPr>
            <a:r>
              <a:rPr lang="en-GB" dirty="0"/>
              <a:t>                                                                                                     Relationships</a:t>
            </a:r>
          </a:p>
          <a:p>
            <a:pPr marL="0" indent="0">
              <a:buFont typeface="Arial" panose="020B0604020202020204" pitchFamily="34" charset="0"/>
              <a:buNone/>
            </a:pPr>
            <a:r>
              <a:rPr lang="en-GB" dirty="0"/>
              <a:t>                                                                                                     Changing me</a:t>
            </a:r>
          </a:p>
        </p:txBody>
      </p:sp>
      <p:pic>
        <p:nvPicPr>
          <p:cNvPr id="1026" name="9F58F2A7-CC5B-4CC5-B912-8E714B7C1689" descr="IMG_3580.jpg">
            <a:extLst>
              <a:ext uri="{FF2B5EF4-FFF2-40B4-BE49-F238E27FC236}">
                <a16:creationId xmlns:a16="http://schemas.microsoft.com/office/drawing/2014/main" id="{94B7BB0D-F1B2-445A-9B0C-D7D475570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16" y="4190341"/>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E146D408-7E34-4C54-BD0A-2BDB55F2A871" descr="IMG_3584.jpg">
            <a:extLst>
              <a:ext uri="{FF2B5EF4-FFF2-40B4-BE49-F238E27FC236}">
                <a16:creationId xmlns:a16="http://schemas.microsoft.com/office/drawing/2014/main" id="{BDD75D93-EDB1-46EB-8FDF-24CC02768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28999" y="3810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Woodford Primary School - Jigsaw PSHE">
            <a:extLst>
              <a:ext uri="{FF2B5EF4-FFF2-40B4-BE49-F238E27FC236}">
                <a16:creationId xmlns:a16="http://schemas.microsoft.com/office/drawing/2014/main" id="{86A97D22-6D45-4A2D-BD7E-ADFA8252EB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4116" y="3179794"/>
            <a:ext cx="2986839" cy="202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853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E317-00CC-4B90-8851-EBAC076A6B98}"/>
              </a:ext>
            </a:extLst>
          </p:cNvPr>
          <p:cNvSpPr>
            <a:spLocks noGrp="1"/>
          </p:cNvSpPr>
          <p:nvPr>
            <p:ph type="title"/>
          </p:nvPr>
        </p:nvSpPr>
        <p:spPr/>
        <p:txBody>
          <a:bodyPr/>
          <a:lstStyle/>
          <a:p>
            <a:r>
              <a:rPr lang="en-GB" dirty="0"/>
              <a:t>Music and French</a:t>
            </a:r>
          </a:p>
        </p:txBody>
      </p:sp>
      <p:sp>
        <p:nvSpPr>
          <p:cNvPr id="4" name="Content Placeholder 2">
            <a:extLst>
              <a:ext uri="{FF2B5EF4-FFF2-40B4-BE49-F238E27FC236}">
                <a16:creationId xmlns:a16="http://schemas.microsoft.com/office/drawing/2014/main" id="{91CDC330-F1C8-4B56-B343-3917CC830ACE}"/>
              </a:ext>
            </a:extLst>
          </p:cNvPr>
          <p:cNvSpPr txBox="1">
            <a:spLocks/>
          </p:cNvSpPr>
          <p:nvPr/>
        </p:nvSpPr>
        <p:spPr>
          <a:xfrm>
            <a:off x="386316" y="2231358"/>
            <a:ext cx="11419367"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GB" b="1" u="sng" dirty="0"/>
              <a:t>Music topics:</a:t>
            </a:r>
            <a:r>
              <a:rPr lang="en-GB" dirty="0"/>
              <a:t>						</a:t>
            </a:r>
            <a:r>
              <a:rPr lang="en-GB" b="1" u="sng" dirty="0"/>
              <a:t>French </a:t>
            </a:r>
          </a:p>
          <a:p>
            <a:pPr marL="0" indent="0">
              <a:buFont typeface="Arial" panose="020B0604020202020204" pitchFamily="34" charset="0"/>
              <a:buNone/>
            </a:pPr>
            <a:r>
              <a:rPr lang="en-GB" dirty="0"/>
              <a:t>Composing with </a:t>
            </a:r>
            <a:r>
              <a:rPr lang="en-GB" dirty="0" err="1"/>
              <a:t>Glockenspeils</a:t>
            </a:r>
            <a:r>
              <a:rPr lang="en-GB" dirty="0"/>
              <a:t>                                                        We follow the Cave languages scheme of work           </a:t>
            </a:r>
          </a:p>
          <a:p>
            <a:pPr marL="0" indent="0">
              <a:buFont typeface="Arial" panose="020B0604020202020204" pitchFamily="34" charset="0"/>
              <a:buNone/>
            </a:pPr>
            <a:r>
              <a:rPr lang="en-GB" dirty="0"/>
              <a:t>Roman music</a:t>
            </a:r>
          </a:p>
          <a:p>
            <a:pPr marL="0" indent="0">
              <a:buFont typeface="Arial" panose="020B0604020202020204" pitchFamily="34" charset="0"/>
              <a:buNone/>
            </a:pPr>
            <a:r>
              <a:rPr lang="en-GB" dirty="0"/>
              <a:t>Opera </a:t>
            </a:r>
          </a:p>
          <a:p>
            <a:pPr marL="0" indent="0">
              <a:buFont typeface="Arial" panose="020B0604020202020204" pitchFamily="34" charset="0"/>
              <a:buNone/>
            </a:pPr>
            <a:r>
              <a:rPr lang="en-GB" dirty="0"/>
              <a:t>Rainforest music</a:t>
            </a:r>
          </a:p>
          <a:p>
            <a:pPr marL="0" indent="0">
              <a:buFont typeface="Arial" panose="020B0604020202020204" pitchFamily="34" charset="0"/>
              <a:buNone/>
            </a:pPr>
            <a:r>
              <a:rPr lang="en-GB" dirty="0"/>
              <a:t>Charanga units</a:t>
            </a:r>
          </a:p>
        </p:txBody>
      </p:sp>
      <p:pic>
        <p:nvPicPr>
          <p:cNvPr id="3" name="Picture 2">
            <a:extLst>
              <a:ext uri="{FF2B5EF4-FFF2-40B4-BE49-F238E27FC236}">
                <a16:creationId xmlns:a16="http://schemas.microsoft.com/office/drawing/2014/main" id="{D402C923-BA11-4C30-8173-70DB84D04392}"/>
              </a:ext>
            </a:extLst>
          </p:cNvPr>
          <p:cNvPicPr>
            <a:picLocks noChangeAspect="1"/>
          </p:cNvPicPr>
          <p:nvPr/>
        </p:nvPicPr>
        <p:blipFill>
          <a:blip r:embed="rId2"/>
          <a:stretch>
            <a:fillRect/>
          </a:stretch>
        </p:blipFill>
        <p:spPr>
          <a:xfrm>
            <a:off x="7717255" y="3364832"/>
            <a:ext cx="2628900" cy="1419225"/>
          </a:xfrm>
          <a:prstGeom prst="rect">
            <a:avLst/>
          </a:prstGeom>
        </p:spPr>
      </p:pic>
      <p:pic>
        <p:nvPicPr>
          <p:cNvPr id="5" name="Picture 4">
            <a:extLst>
              <a:ext uri="{FF2B5EF4-FFF2-40B4-BE49-F238E27FC236}">
                <a16:creationId xmlns:a16="http://schemas.microsoft.com/office/drawing/2014/main" id="{7C73FAED-A385-4C1D-BF70-EEBC4C417FF7}"/>
              </a:ext>
            </a:extLst>
          </p:cNvPr>
          <p:cNvPicPr>
            <a:picLocks noChangeAspect="1"/>
          </p:cNvPicPr>
          <p:nvPr/>
        </p:nvPicPr>
        <p:blipFill>
          <a:blip r:embed="rId3"/>
          <a:stretch>
            <a:fillRect/>
          </a:stretch>
        </p:blipFill>
        <p:spPr>
          <a:xfrm>
            <a:off x="386316" y="4784057"/>
            <a:ext cx="1781175" cy="1619250"/>
          </a:xfrm>
          <a:prstGeom prst="rect">
            <a:avLst/>
          </a:prstGeom>
        </p:spPr>
      </p:pic>
      <p:pic>
        <p:nvPicPr>
          <p:cNvPr id="9" name="Picture 8">
            <a:extLst>
              <a:ext uri="{FF2B5EF4-FFF2-40B4-BE49-F238E27FC236}">
                <a16:creationId xmlns:a16="http://schemas.microsoft.com/office/drawing/2014/main" id="{74530607-1B0D-496A-AB7A-0206EC47886C}"/>
              </a:ext>
            </a:extLst>
          </p:cNvPr>
          <p:cNvPicPr>
            <a:picLocks noChangeAspect="1"/>
          </p:cNvPicPr>
          <p:nvPr/>
        </p:nvPicPr>
        <p:blipFill>
          <a:blip r:embed="rId4"/>
          <a:stretch>
            <a:fillRect/>
          </a:stretch>
        </p:blipFill>
        <p:spPr>
          <a:xfrm>
            <a:off x="2495349" y="3368341"/>
            <a:ext cx="3435564" cy="2097159"/>
          </a:xfrm>
          <a:prstGeom prst="rect">
            <a:avLst/>
          </a:prstGeom>
        </p:spPr>
      </p:pic>
    </p:spTree>
    <p:extLst>
      <p:ext uri="{BB962C8B-B14F-4D97-AF65-F5344CB8AC3E}">
        <p14:creationId xmlns:p14="http://schemas.microsoft.com/office/powerpoint/2010/main" val="172872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491" y="258478"/>
            <a:ext cx="7772400" cy="838200"/>
          </a:xfrm>
        </p:spPr>
        <p:txBody>
          <a:bodyPr/>
          <a:lstStyle/>
          <a:p>
            <a:pPr>
              <a:defRPr/>
            </a:pPr>
            <a:r>
              <a:rPr lang="en-GB" dirty="0"/>
              <a:t>Assessment and Marking</a:t>
            </a:r>
          </a:p>
        </p:txBody>
      </p:sp>
      <p:sp>
        <p:nvSpPr>
          <p:cNvPr id="3" name="Content Placeholder 2"/>
          <p:cNvSpPr>
            <a:spLocks noGrp="1"/>
          </p:cNvSpPr>
          <p:nvPr>
            <p:ph idx="1"/>
          </p:nvPr>
        </p:nvSpPr>
        <p:spPr>
          <a:xfrm>
            <a:off x="1511759" y="1415249"/>
            <a:ext cx="8839200" cy="5867400"/>
          </a:xfrm>
        </p:spPr>
        <p:txBody>
          <a:bodyPr>
            <a:normAutofit/>
          </a:bodyPr>
          <a:lstStyle/>
          <a:p>
            <a:r>
              <a:rPr lang="en-GB" dirty="0">
                <a:solidFill>
                  <a:schemeClr val="tx1"/>
                </a:solidFill>
                <a:latin typeface="Arial" panose="020B0604020202020204" pitchFamily="34" charset="0"/>
                <a:cs typeface="Arial" panose="020B0604020202020204" pitchFamily="34" charset="0"/>
              </a:rPr>
              <a:t>Lessons have a learning objective which is written at the top of a piece of work. </a:t>
            </a:r>
          </a:p>
          <a:p>
            <a:pPr marL="136525" indent="0">
              <a:buNone/>
            </a:pPr>
            <a:r>
              <a:rPr lang="en-GB" dirty="0">
                <a:solidFill>
                  <a:schemeClr val="tx1"/>
                </a:solidFill>
                <a:latin typeface="Arial" panose="020B0604020202020204" pitchFamily="34" charset="0"/>
                <a:cs typeface="Arial" panose="020B0604020202020204" pitchFamily="34" charset="0"/>
              </a:rPr>
              <a:t>After each piece of work, the pupils are encouraged to self-assess their understanding. They place a ‘traffic light’ colour after the learning objective:</a:t>
            </a:r>
          </a:p>
          <a:p>
            <a:pPr marL="136525" indent="0">
              <a:buNone/>
            </a:pPr>
            <a:r>
              <a:rPr lang="en-GB" dirty="0">
                <a:solidFill>
                  <a:schemeClr val="tx1"/>
                </a:solidFill>
                <a:latin typeface="Arial" panose="020B0604020202020204" pitchFamily="34" charset="0"/>
                <a:cs typeface="Arial" panose="020B0604020202020204" pitchFamily="34" charset="0"/>
              </a:rPr>
              <a:t>		  	</a:t>
            </a:r>
            <a:r>
              <a:rPr lang="en-GB" b="1" dirty="0">
                <a:solidFill>
                  <a:srgbClr val="00B050"/>
                </a:solidFill>
                <a:latin typeface="Arial" panose="020B0604020202020204" pitchFamily="34" charset="0"/>
                <a:cs typeface="Arial" panose="020B0604020202020204" pitchFamily="34" charset="0"/>
              </a:rPr>
              <a:t>green</a:t>
            </a:r>
            <a:r>
              <a:rPr lang="en-GB" b="1" dirty="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for ‘understood’</a:t>
            </a:r>
          </a:p>
          <a:p>
            <a:pPr marL="136525" indent="0">
              <a:buNone/>
            </a:pPr>
            <a:r>
              <a:rPr lang="en-GB" dirty="0">
                <a:solidFill>
                  <a:schemeClr val="tx1"/>
                </a:solidFill>
                <a:latin typeface="Arial" panose="020B0604020202020204" pitchFamily="34" charset="0"/>
                <a:cs typeface="Arial" panose="020B0604020202020204" pitchFamily="34" charset="0"/>
              </a:rPr>
              <a:t>			</a:t>
            </a:r>
            <a:r>
              <a:rPr lang="en-GB" b="1" dirty="0">
                <a:solidFill>
                  <a:schemeClr val="accent1">
                    <a:lumMod val="60000"/>
                    <a:lumOff val="40000"/>
                  </a:schemeClr>
                </a:solidFill>
                <a:latin typeface="Arial" panose="020B0604020202020204" pitchFamily="34" charset="0"/>
                <a:cs typeface="Arial" panose="020B0604020202020204" pitchFamily="34" charset="0"/>
              </a:rPr>
              <a:t>amber</a:t>
            </a:r>
            <a:r>
              <a:rPr lang="en-GB" dirty="0">
                <a:solidFill>
                  <a:schemeClr val="tx1"/>
                </a:solidFill>
                <a:latin typeface="Arial" panose="020B0604020202020204" pitchFamily="34" charset="0"/>
                <a:cs typeface="Arial" panose="020B0604020202020204" pitchFamily="34" charset="0"/>
              </a:rPr>
              <a:t> for ‘almost got it’</a:t>
            </a:r>
          </a:p>
          <a:p>
            <a:pPr marL="136525" indent="0">
              <a:buNone/>
            </a:pPr>
            <a:r>
              <a:rPr lang="en-GB" b="1" dirty="0">
                <a:solidFill>
                  <a:schemeClr val="tx1"/>
                </a:solidFill>
                <a:latin typeface="Arial" panose="020B0604020202020204" pitchFamily="34" charset="0"/>
                <a:cs typeface="Arial" panose="020B0604020202020204" pitchFamily="34" charset="0"/>
              </a:rPr>
              <a:t>			</a:t>
            </a:r>
            <a:r>
              <a:rPr lang="en-GB" b="1" dirty="0">
                <a:solidFill>
                  <a:schemeClr val="accent1"/>
                </a:solidFill>
                <a:latin typeface="Arial" panose="020B0604020202020204" pitchFamily="34" charset="0"/>
                <a:cs typeface="Arial" panose="020B0604020202020204" pitchFamily="34" charset="0"/>
              </a:rPr>
              <a:t>red</a:t>
            </a:r>
            <a:r>
              <a:rPr lang="en-GB" dirty="0">
                <a:solidFill>
                  <a:schemeClr val="tx1"/>
                </a:solidFill>
                <a:latin typeface="Arial" panose="020B0604020202020204" pitchFamily="34" charset="0"/>
                <a:cs typeface="Arial" panose="020B0604020202020204" pitchFamily="34" charset="0"/>
              </a:rPr>
              <a:t> for ‘help! I’m stuck!’ </a:t>
            </a:r>
          </a:p>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r>
              <a:rPr lang="en-GB" dirty="0">
                <a:solidFill>
                  <a:schemeClr val="tx1"/>
                </a:solidFill>
                <a:latin typeface="Arial" panose="020B0604020202020204" pitchFamily="34" charset="0"/>
                <a:cs typeface="Arial" panose="020B0604020202020204" pitchFamily="34" charset="0"/>
              </a:rPr>
              <a:t>                      In English, we mark using an agreed set of feedback codes </a:t>
            </a:r>
          </a:p>
          <a:p>
            <a:pPr marL="136525" indent="0">
              <a:buNone/>
            </a:pPr>
            <a:r>
              <a:rPr lang="en-GB" dirty="0">
                <a:solidFill>
                  <a:schemeClr val="tx1"/>
                </a:solidFill>
                <a:latin typeface="Arial" panose="020B0604020202020204" pitchFamily="34" charset="0"/>
                <a:cs typeface="Arial" panose="020B0604020202020204" pitchFamily="34" charset="0"/>
              </a:rPr>
              <a:t>                      which are understood by the children. They respond to </a:t>
            </a:r>
          </a:p>
          <a:p>
            <a:pPr marL="136525" indent="0">
              <a:buNone/>
            </a:pPr>
            <a:r>
              <a:rPr lang="en-GB" dirty="0">
                <a:solidFill>
                  <a:schemeClr val="tx1"/>
                </a:solidFill>
                <a:latin typeface="Arial" panose="020B0604020202020204" pitchFamily="34" charset="0"/>
                <a:cs typeface="Arial" panose="020B0604020202020204" pitchFamily="34" charset="0"/>
              </a:rPr>
              <a:t>                      these using purple pens to edit and improve their work. </a:t>
            </a:r>
          </a:p>
          <a:p>
            <a:pPr marL="136525" indent="0">
              <a:buNone/>
            </a:pPr>
            <a:r>
              <a:rPr lang="en-GB" dirty="0">
                <a:solidFill>
                  <a:schemeClr val="tx1"/>
                </a:solidFill>
                <a:latin typeface="Arial" panose="020B0604020202020204" pitchFamily="34" charset="0"/>
                <a:cs typeface="Arial" panose="020B0604020202020204" pitchFamily="34" charset="0"/>
              </a:rPr>
              <a:t>                      We often provide instant feedback in writing, maths and other </a:t>
            </a:r>
          </a:p>
          <a:p>
            <a:pPr marL="136525" indent="0">
              <a:buNone/>
            </a:pPr>
            <a:r>
              <a:rPr lang="en-GB" dirty="0">
                <a:solidFill>
                  <a:schemeClr val="tx1"/>
                </a:solidFill>
                <a:latin typeface="Arial" panose="020B0604020202020204" pitchFamily="34" charset="0"/>
                <a:cs typeface="Arial" panose="020B0604020202020204" pitchFamily="34" charset="0"/>
              </a:rPr>
              <a:t>                      curriculum subjects, and use whole class marking to identify</a:t>
            </a:r>
          </a:p>
          <a:p>
            <a:pPr marL="136525" indent="0">
              <a:buNone/>
            </a:pPr>
            <a:r>
              <a:rPr lang="en-GB" dirty="0">
                <a:solidFill>
                  <a:schemeClr val="tx1"/>
                </a:solidFill>
                <a:latin typeface="Arial" panose="020B0604020202020204" pitchFamily="34" charset="0"/>
                <a:cs typeface="Arial" panose="020B0604020202020204" pitchFamily="34" charset="0"/>
              </a:rPr>
              <a:t>                      common misconceptions and target children.                  </a:t>
            </a:r>
          </a:p>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endParaRPr lang="en-GB" dirty="0">
              <a:solidFill>
                <a:schemeClr val="tx1"/>
              </a:solidFill>
              <a:latin typeface="Arial" panose="020B0604020202020204" pitchFamily="34" charset="0"/>
              <a:cs typeface="Arial" panose="020B0604020202020204" pitchFamily="34" charset="0"/>
            </a:endParaRPr>
          </a:p>
          <a:p>
            <a:pPr>
              <a:lnSpc>
                <a:spcPct val="90000"/>
              </a:lnSpc>
            </a:pPr>
            <a:endParaRPr lang="en-GB" sz="14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3200D0E-1D01-42C2-9C8E-B1A2323CF004}"/>
              </a:ext>
            </a:extLst>
          </p:cNvPr>
          <p:cNvPicPr>
            <a:picLocks noChangeAspect="1"/>
          </p:cNvPicPr>
          <p:nvPr/>
        </p:nvPicPr>
        <p:blipFill>
          <a:blip r:embed="rId2"/>
          <a:stretch>
            <a:fillRect/>
          </a:stretch>
        </p:blipFill>
        <p:spPr>
          <a:xfrm rot="20216562">
            <a:off x="460933" y="3516635"/>
            <a:ext cx="2101652" cy="2782470"/>
          </a:xfrm>
          <a:prstGeom prst="rect">
            <a:avLst/>
          </a:prstGeom>
        </p:spPr>
      </p:pic>
      <p:pic>
        <p:nvPicPr>
          <p:cNvPr id="6" name="Picture 5">
            <a:extLst>
              <a:ext uri="{FF2B5EF4-FFF2-40B4-BE49-F238E27FC236}">
                <a16:creationId xmlns:a16="http://schemas.microsoft.com/office/drawing/2014/main" id="{FF2FA567-EBAC-4393-90CF-530941063AA2}"/>
              </a:ext>
            </a:extLst>
          </p:cNvPr>
          <p:cNvPicPr>
            <a:picLocks noChangeAspect="1"/>
          </p:cNvPicPr>
          <p:nvPr/>
        </p:nvPicPr>
        <p:blipFill>
          <a:blip r:embed="rId3"/>
          <a:stretch>
            <a:fillRect/>
          </a:stretch>
        </p:blipFill>
        <p:spPr>
          <a:xfrm rot="1294208">
            <a:off x="9762741" y="3579053"/>
            <a:ext cx="2097669" cy="27304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91828"/>
            <a:ext cx="7729728" cy="1188720"/>
          </a:xfrm>
        </p:spPr>
        <p:txBody>
          <a:bodyPr/>
          <a:lstStyle/>
          <a:p>
            <a:r>
              <a:rPr lang="en-GB" dirty="0"/>
              <a:t>The Year 4 Team</a:t>
            </a:r>
          </a:p>
        </p:txBody>
      </p:sp>
      <p:sp>
        <p:nvSpPr>
          <p:cNvPr id="3" name="Content Placeholder 2"/>
          <p:cNvSpPr>
            <a:spLocks noGrp="1"/>
          </p:cNvSpPr>
          <p:nvPr>
            <p:ph sz="half" idx="1"/>
          </p:nvPr>
        </p:nvSpPr>
        <p:spPr>
          <a:xfrm>
            <a:off x="889671" y="1699303"/>
            <a:ext cx="3299678" cy="2756517"/>
          </a:xfrm>
        </p:spPr>
        <p:txBody>
          <a:bodyPr>
            <a:normAutofit/>
          </a:bodyPr>
          <a:lstStyle/>
          <a:p>
            <a:pPr marL="0" indent="0" algn="ctr">
              <a:buNone/>
            </a:pPr>
            <a:r>
              <a:rPr lang="en-GB" sz="3000" b="1" dirty="0"/>
              <a:t>4P</a:t>
            </a:r>
            <a:endParaRPr lang="en-GB" b="1" dirty="0"/>
          </a:p>
          <a:p>
            <a:r>
              <a:rPr lang="en-GB" dirty="0"/>
              <a:t>Miss Plumley – Class Teacher &amp; Team Leader</a:t>
            </a:r>
          </a:p>
          <a:p>
            <a:r>
              <a:rPr lang="en-GB" dirty="0"/>
              <a:t>Mr Clark– PPA/Leadership Cover</a:t>
            </a:r>
          </a:p>
          <a:p>
            <a:r>
              <a:rPr lang="en-GB" dirty="0"/>
              <a:t>Mrs Platt– Learning Mentor </a:t>
            </a:r>
          </a:p>
          <a:p>
            <a:endParaRPr lang="en-GB" dirty="0"/>
          </a:p>
          <a:p>
            <a:pPr marL="0" indent="0">
              <a:buNone/>
            </a:pPr>
            <a:endParaRPr lang="en-GB" dirty="0"/>
          </a:p>
          <a:p>
            <a:endParaRPr lang="en-GB" dirty="0"/>
          </a:p>
          <a:p>
            <a:endParaRPr lang="en-GB" dirty="0"/>
          </a:p>
        </p:txBody>
      </p:sp>
      <p:sp>
        <p:nvSpPr>
          <p:cNvPr id="109" name="Content Placeholder 2"/>
          <p:cNvSpPr>
            <a:spLocks noGrp="1"/>
          </p:cNvSpPr>
          <p:nvPr>
            <p:ph sz="half" idx="2"/>
          </p:nvPr>
        </p:nvSpPr>
        <p:spPr>
          <a:xfrm>
            <a:off x="4630577" y="1652578"/>
            <a:ext cx="3299678" cy="4023360"/>
          </a:xfrm>
        </p:spPr>
        <p:txBody>
          <a:bodyPr>
            <a:normAutofit/>
          </a:bodyPr>
          <a:lstStyle/>
          <a:p>
            <a:pPr marL="0" indent="0" algn="ctr">
              <a:buNone/>
            </a:pPr>
            <a:r>
              <a:rPr lang="en-GB" sz="2800" b="1" dirty="0"/>
              <a:t>4R</a:t>
            </a:r>
            <a:endParaRPr lang="en-GB" sz="2000" b="1" dirty="0"/>
          </a:p>
          <a:p>
            <a:r>
              <a:rPr lang="en-GB" sz="2000" dirty="0"/>
              <a:t>Mrs Nicholls – Class Teacher (M)</a:t>
            </a:r>
          </a:p>
          <a:p>
            <a:r>
              <a:rPr lang="en-GB" sz="2000" dirty="0"/>
              <a:t>Mrs Vickers – Class Teacher (T/W/Th/F)</a:t>
            </a:r>
          </a:p>
          <a:p>
            <a:r>
              <a:rPr lang="en-GB" sz="2000" dirty="0"/>
              <a:t>Mrs McBain and Mrs Gordon – Learning Mentors</a:t>
            </a:r>
          </a:p>
          <a:p>
            <a:endParaRPr lang="en-GB" dirty="0"/>
          </a:p>
        </p:txBody>
      </p:sp>
      <p:sp>
        <p:nvSpPr>
          <p:cNvPr id="110" name="Content Placeholder 2"/>
          <p:cNvSpPr>
            <a:spLocks noGrp="1"/>
          </p:cNvSpPr>
          <p:nvPr>
            <p:ph sz="half" idx="4294967295"/>
          </p:nvPr>
        </p:nvSpPr>
        <p:spPr>
          <a:xfrm>
            <a:off x="8237026" y="1699303"/>
            <a:ext cx="3300412" cy="4022725"/>
          </a:xfrm>
        </p:spPr>
        <p:txBody>
          <a:bodyPr>
            <a:normAutofit/>
          </a:bodyPr>
          <a:lstStyle/>
          <a:p>
            <a:pPr marL="0" indent="0" algn="ctr">
              <a:buNone/>
            </a:pPr>
            <a:r>
              <a:rPr lang="en-GB" sz="2800" b="1" dirty="0"/>
              <a:t>4B</a:t>
            </a:r>
            <a:endParaRPr lang="en-GB" sz="2000" b="1" dirty="0"/>
          </a:p>
          <a:p>
            <a:r>
              <a:rPr lang="en-GB" sz="2000" dirty="0"/>
              <a:t>Mrs Bryce – Class Teacher</a:t>
            </a:r>
          </a:p>
          <a:p>
            <a:r>
              <a:rPr lang="en-GB" sz="2000" dirty="0"/>
              <a:t>Mrs Nicholls– PPA Cover</a:t>
            </a:r>
          </a:p>
          <a:p>
            <a:r>
              <a:rPr lang="en-GB" sz="2000" dirty="0"/>
              <a:t>Mrs Holt and Mrs Gray – Learning Mentors</a:t>
            </a:r>
          </a:p>
        </p:txBody>
      </p:sp>
      <p:pic>
        <p:nvPicPr>
          <p:cNvPr id="2050" name="Picture 2" descr="han (2)">
            <a:extLst>
              <a:ext uri="{FF2B5EF4-FFF2-40B4-BE49-F238E27FC236}">
                <a16:creationId xmlns:a16="http://schemas.microsoft.com/office/drawing/2014/main" id="{0E424442-6666-46C9-9A7A-C7714EC0C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76" r="6276"/>
          <a:stretch>
            <a:fillRect/>
          </a:stretch>
        </p:blipFill>
        <p:spPr bwMode="auto">
          <a:xfrm>
            <a:off x="1871173" y="4852078"/>
            <a:ext cx="1336675" cy="1739900"/>
          </a:xfrm>
          <a:prstGeom prst="rect">
            <a:avLst/>
          </a:prstGeom>
          <a:noFill/>
          <a:ln w="38100" cap="sq" algn="ctr">
            <a:solidFill>
              <a:srgbClr val="9E9E9E"/>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pic>
        <p:nvPicPr>
          <p:cNvPr id="2051" name="Picture 3" descr="download">
            <a:extLst>
              <a:ext uri="{FF2B5EF4-FFF2-40B4-BE49-F238E27FC236}">
                <a16:creationId xmlns:a16="http://schemas.microsoft.com/office/drawing/2014/main" id="{8B77659F-61B5-4674-B5F2-6577410B7F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6167" t="8154" r="19846" b="28648"/>
          <a:stretch>
            <a:fillRect/>
          </a:stretch>
        </p:blipFill>
        <p:spPr bwMode="auto">
          <a:xfrm>
            <a:off x="6459933" y="4738091"/>
            <a:ext cx="1336675" cy="1757839"/>
          </a:xfrm>
          <a:prstGeom prst="rect">
            <a:avLst/>
          </a:prstGeom>
          <a:noFill/>
          <a:ln w="38100" cap="sq" algn="ctr">
            <a:solidFill>
              <a:srgbClr val="9E9E9E"/>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pic>
        <p:nvPicPr>
          <p:cNvPr id="2052" name="Picture 4" descr="Debbie">
            <a:extLst>
              <a:ext uri="{FF2B5EF4-FFF2-40B4-BE49-F238E27FC236}">
                <a16:creationId xmlns:a16="http://schemas.microsoft.com/office/drawing/2014/main" id="{8ED859B6-445C-4333-956F-BFBB423E7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224" y="4722049"/>
            <a:ext cx="1456063" cy="1757839"/>
          </a:xfrm>
          <a:prstGeom prst="rect">
            <a:avLst/>
          </a:prstGeom>
          <a:noFill/>
          <a:ln w="25400" algn="ctr">
            <a:solidFill>
              <a:srgbClr val="A6A6A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3" name="Picture 5" descr="Professional pic">
            <a:extLst>
              <a:ext uri="{FF2B5EF4-FFF2-40B4-BE49-F238E27FC236}">
                <a16:creationId xmlns:a16="http://schemas.microsoft.com/office/drawing/2014/main" id="{E4BFF64C-A0C8-4EC9-91DA-FEB27726B0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9770" b="9770"/>
          <a:stretch>
            <a:fillRect/>
          </a:stretch>
        </p:blipFill>
        <p:spPr bwMode="auto">
          <a:xfrm>
            <a:off x="8820013" y="4757439"/>
            <a:ext cx="1545236" cy="1863892"/>
          </a:xfrm>
          <a:prstGeom prst="rect">
            <a:avLst/>
          </a:prstGeom>
          <a:noFill/>
          <a:ln w="25400" algn="ctr">
            <a:solidFill>
              <a:srgbClr val="A6A6A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94485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88272"/>
            <a:ext cx="7772400" cy="838200"/>
          </a:xfrm>
        </p:spPr>
        <p:txBody>
          <a:bodyPr/>
          <a:lstStyle/>
          <a:p>
            <a:pPr>
              <a:defRPr/>
            </a:pPr>
            <a:r>
              <a:rPr lang="en-GB" dirty="0"/>
              <a:t>Assessment and Marking</a:t>
            </a:r>
          </a:p>
        </p:txBody>
      </p:sp>
      <p:sp>
        <p:nvSpPr>
          <p:cNvPr id="3" name="Content Placeholder 2"/>
          <p:cNvSpPr>
            <a:spLocks noGrp="1"/>
          </p:cNvSpPr>
          <p:nvPr>
            <p:ph idx="1"/>
          </p:nvPr>
        </p:nvSpPr>
        <p:spPr>
          <a:xfrm>
            <a:off x="1600200" y="838200"/>
            <a:ext cx="8839200" cy="5867400"/>
          </a:xfrm>
        </p:spPr>
        <p:txBody>
          <a:bodyPr>
            <a:normAutofit lnSpcReduction="10000"/>
          </a:bodyPr>
          <a:lstStyle/>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There will also be evidence of self and peer assessment when the children assess their own and each other’s work. They work to a set of agreed criteria. </a:t>
            </a:r>
          </a:p>
          <a:p>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Teachers are continually assessing pupils throughout lessons and using this to adapt and inform the delivery of the curriculum.</a:t>
            </a:r>
          </a:p>
          <a:p>
            <a:r>
              <a:rPr lang="en-GB" dirty="0">
                <a:solidFill>
                  <a:schemeClr val="tx1"/>
                </a:solidFill>
                <a:latin typeface="Arial" panose="020B0604020202020204" pitchFamily="34" charset="0"/>
                <a:cs typeface="Arial" panose="020B0604020202020204" pitchFamily="34" charset="0"/>
              </a:rPr>
              <a:t>Progress is continually monitored, both formally and informally, throughout the year. Each term the class teachers meet with the Head and Deputy to formally review the individual progress of every child. </a:t>
            </a:r>
          </a:p>
          <a:p>
            <a:pPr>
              <a:lnSpc>
                <a:spcPct val="90000"/>
              </a:lnSpc>
            </a:pPr>
            <a:endParaRPr lang="en-GB" sz="14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35FDE83-E74A-4388-BC5C-A9B8718E311D}"/>
              </a:ext>
            </a:extLst>
          </p:cNvPr>
          <p:cNvPicPr>
            <a:picLocks noChangeAspect="1"/>
          </p:cNvPicPr>
          <p:nvPr/>
        </p:nvPicPr>
        <p:blipFill>
          <a:blip r:embed="rId2"/>
          <a:stretch>
            <a:fillRect/>
          </a:stretch>
        </p:blipFill>
        <p:spPr>
          <a:xfrm>
            <a:off x="1899822" y="2424130"/>
            <a:ext cx="4712826" cy="2294113"/>
          </a:xfrm>
          <a:prstGeom prst="rect">
            <a:avLst/>
          </a:prstGeom>
        </p:spPr>
      </p:pic>
      <p:pic>
        <p:nvPicPr>
          <p:cNvPr id="3074" name="Picture 2" descr="writing toolkit clipart - Clip Art Library">
            <a:extLst>
              <a:ext uri="{FF2B5EF4-FFF2-40B4-BE49-F238E27FC236}">
                <a16:creationId xmlns:a16="http://schemas.microsoft.com/office/drawing/2014/main" id="{273F348B-3581-4941-8270-B3AEFBF5C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386" y="2685361"/>
            <a:ext cx="258127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00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Home Learning</a:t>
            </a:r>
          </a:p>
        </p:txBody>
      </p:sp>
      <p:sp>
        <p:nvSpPr>
          <p:cNvPr id="5" name="Content Placeholder 4"/>
          <p:cNvSpPr>
            <a:spLocks noGrp="1"/>
          </p:cNvSpPr>
          <p:nvPr>
            <p:ph idx="1"/>
          </p:nvPr>
        </p:nvSpPr>
        <p:spPr>
          <a:xfrm>
            <a:off x="1309180" y="2382821"/>
            <a:ext cx="9573640" cy="2159682"/>
          </a:xfrm>
        </p:spPr>
        <p:txBody>
          <a:bodyPr>
            <a:normAutofit fontScale="92500" lnSpcReduction="10000"/>
          </a:bodyPr>
          <a:lstStyle/>
          <a:p>
            <a:pPr>
              <a:spcBef>
                <a:spcPct val="0"/>
              </a:spcBef>
              <a:defRPr/>
            </a:pPr>
            <a:r>
              <a:rPr lang="en-US" altLang="en-US" sz="3200" dirty="0"/>
              <a:t>Home Learning will be set on a Tuesday and handed in on the following Monday.</a:t>
            </a:r>
          </a:p>
          <a:p>
            <a:pPr>
              <a:spcBef>
                <a:spcPct val="0"/>
              </a:spcBef>
              <a:defRPr/>
            </a:pPr>
            <a:r>
              <a:rPr lang="en-US" altLang="en-US" sz="3200" dirty="0"/>
              <a:t>It will be set on teams by way of a homework schedule which includes links to any online sites required.</a:t>
            </a:r>
          </a:p>
          <a:p>
            <a:pPr>
              <a:spcBef>
                <a:spcPct val="0"/>
              </a:spcBef>
              <a:defRPr/>
            </a:pPr>
            <a:r>
              <a:rPr lang="en-US" altLang="en-US" sz="3200" dirty="0"/>
              <a:t>Strategies to support spelling are on our website. </a:t>
            </a:r>
            <a:endParaRPr lang="en-US" altLang="en-US" sz="2800" dirty="0"/>
          </a:p>
          <a:p>
            <a:endParaRPr lang="en-GB" sz="2400" dirty="0"/>
          </a:p>
        </p:txBody>
      </p:sp>
      <p:pic>
        <p:nvPicPr>
          <p:cNvPr id="2" name="Picture 1" descr="The Digital Teacher: International Children's Book Day 2015 at School"/>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4822" y1="25780" x2="19482" y2="28697"/>
                        <a14:foregroundMark x1="36440" y1="19064" x2="36440" y2="19064"/>
                        <a14:foregroundMark x1="36052" y1="19946" x2="29773" y2="22931"/>
                        <a14:foregroundMark x1="45890" y1="39417" x2="52039" y2="42741"/>
                        <a14:foregroundMark x1="97605" y1="55902" x2="82006" y2="65943"/>
                        <a14:foregroundMark x1="94563" y1="64111" x2="96375" y2="71981"/>
                        <a14:foregroundMark x1="85955" y1="75577" x2="84725" y2="85278"/>
                        <a14:foregroundMark x1="95405" y1="83446" x2="78835" y2="88738"/>
                        <a14:foregroundMark x1="72816" y1="92741" x2="68026" y2="96201"/>
                        <a14:foregroundMark x1="70939" y1="84735" x2="67249" y2="78833"/>
                        <a14:foregroundMark x1="17476" y1="76255" x2="5825" y2="61330"/>
                        <a14:foregroundMark x1="4466" y1="67503" x2="18252" y2="56038"/>
                        <a14:foregroundMark x1="25243" y1="93894" x2="22395" y2="80461"/>
                        <a14:foregroundMark x1="6472" y1="83718" x2="6472" y2="77137"/>
                        <a14:foregroundMark x1="27832" y1="10448" x2="17735" y2="1018"/>
                        <a14:backgroundMark x1="72686" y1="63976" x2="71327" y2="66961"/>
                        <a14:backgroundMark x1="74757" y1="70556" x2="74757" y2="70556"/>
                      </a14:backgroundRemoval>
                    </a14:imgEffect>
                  </a14:imgLayer>
                </a14:imgProps>
              </a:ext>
              <a:ext uri="{28A0092B-C50C-407E-A947-70E740481C1C}">
                <a14:useLocalDpi xmlns:a14="http://schemas.microsoft.com/office/drawing/2010/main" val="0"/>
              </a:ext>
            </a:extLst>
          </a:blip>
          <a:stretch>
            <a:fillRect/>
          </a:stretch>
        </p:blipFill>
        <p:spPr>
          <a:xfrm>
            <a:off x="8558502" y="4542503"/>
            <a:ext cx="2030255" cy="1936955"/>
          </a:xfrm>
          <a:prstGeom prst="rect">
            <a:avLst/>
          </a:prstGeom>
        </p:spPr>
      </p:pic>
    </p:spTree>
    <p:extLst>
      <p:ext uri="{BB962C8B-B14F-4D97-AF65-F5344CB8AC3E}">
        <p14:creationId xmlns:p14="http://schemas.microsoft.com/office/powerpoint/2010/main" val="113484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title"/>
          </p:nvPr>
        </p:nvSpPr>
        <p:spPr>
          <a:xfrm>
            <a:off x="2214783" y="112368"/>
            <a:ext cx="7729728" cy="1188720"/>
          </a:xfrm>
        </p:spPr>
        <p:txBody>
          <a:bodyPr/>
          <a:lstStyle/>
          <a:p>
            <a:r>
              <a:rPr lang="en-GB" dirty="0"/>
              <a:t>Home Learning</a:t>
            </a:r>
          </a:p>
        </p:txBody>
      </p:sp>
      <p:pic>
        <p:nvPicPr>
          <p:cNvPr id="2" name="Picture 1">
            <a:extLst>
              <a:ext uri="{FF2B5EF4-FFF2-40B4-BE49-F238E27FC236}">
                <a16:creationId xmlns:a16="http://schemas.microsoft.com/office/drawing/2014/main" id="{A6B3E71D-C49B-4916-A256-77B70B2531A5}"/>
              </a:ext>
            </a:extLst>
          </p:cNvPr>
          <p:cNvPicPr>
            <a:picLocks noChangeAspect="1"/>
          </p:cNvPicPr>
          <p:nvPr/>
        </p:nvPicPr>
        <p:blipFill>
          <a:blip r:embed="rId2"/>
          <a:stretch>
            <a:fillRect/>
          </a:stretch>
        </p:blipFill>
        <p:spPr>
          <a:xfrm>
            <a:off x="1536222" y="1301088"/>
            <a:ext cx="9086850" cy="5400675"/>
          </a:xfrm>
          <a:prstGeom prst="rect">
            <a:avLst/>
          </a:prstGeom>
        </p:spPr>
      </p:pic>
    </p:spTree>
    <p:extLst>
      <p:ext uri="{BB962C8B-B14F-4D97-AF65-F5344CB8AC3E}">
        <p14:creationId xmlns:p14="http://schemas.microsoft.com/office/powerpoint/2010/main" val="3595641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Focus Areas</a:t>
            </a:r>
          </a:p>
        </p:txBody>
      </p:sp>
      <p:sp>
        <p:nvSpPr>
          <p:cNvPr id="2" name="Content Placeholder 1"/>
          <p:cNvSpPr>
            <a:spLocks noGrp="1"/>
          </p:cNvSpPr>
          <p:nvPr>
            <p:ph idx="1"/>
          </p:nvPr>
        </p:nvSpPr>
        <p:spPr/>
        <p:txBody>
          <a:bodyPr/>
          <a:lstStyle/>
          <a:p>
            <a:pPr lvl="1">
              <a:spcBef>
                <a:spcPct val="0"/>
              </a:spcBef>
              <a:buFont typeface="Arial" panose="020B0604020202020204" pitchFamily="34" charset="0"/>
              <a:buChar char="•"/>
              <a:defRPr/>
            </a:pPr>
            <a:r>
              <a:rPr lang="en-US" altLang="en-US" sz="2400" dirty="0"/>
              <a:t>Daily reading – Reading Journal completed by a parent/</a:t>
            </a:r>
            <a:r>
              <a:rPr lang="en-US" altLang="en-US" sz="2400" dirty="0" err="1"/>
              <a:t>carer</a:t>
            </a:r>
            <a:r>
              <a:rPr lang="en-US" altLang="en-US" sz="2400" dirty="0"/>
              <a:t> at least 3 times a week;</a:t>
            </a:r>
          </a:p>
          <a:p>
            <a:pPr lvl="1">
              <a:spcBef>
                <a:spcPct val="0"/>
              </a:spcBef>
              <a:buFont typeface="Arial" panose="020B0604020202020204" pitchFamily="34" charset="0"/>
              <a:buChar char="•"/>
              <a:defRPr/>
            </a:pPr>
            <a:r>
              <a:rPr lang="en-US" altLang="en-US" sz="2400" dirty="0"/>
              <a:t>Spelling – focus on specific spelling patterns and words found in spelling log book;</a:t>
            </a:r>
          </a:p>
          <a:p>
            <a:pPr lvl="1">
              <a:spcBef>
                <a:spcPct val="0"/>
              </a:spcBef>
              <a:buFont typeface="Arial" panose="020B0604020202020204" pitchFamily="34" charset="0"/>
              <a:buChar char="•"/>
              <a:defRPr/>
            </a:pPr>
            <a:r>
              <a:rPr lang="en-US" altLang="en-US" sz="2400" dirty="0"/>
              <a:t>Multiplication/division tables.</a:t>
            </a:r>
          </a:p>
          <a:p>
            <a:endParaRPr lang="en-GB" dirty="0"/>
          </a:p>
        </p:txBody>
      </p:sp>
      <p:pic>
        <p:nvPicPr>
          <p:cNvPr id="3" name="Picture 2">
            <a:extLst>
              <a:ext uri="{FF2B5EF4-FFF2-40B4-BE49-F238E27FC236}">
                <a16:creationId xmlns:a16="http://schemas.microsoft.com/office/drawing/2014/main" id="{9E7C2E3B-FB97-45DB-A9F3-787B2A4BE6FC}"/>
              </a:ext>
            </a:extLst>
          </p:cNvPr>
          <p:cNvPicPr>
            <a:picLocks noChangeAspect="1"/>
          </p:cNvPicPr>
          <p:nvPr/>
        </p:nvPicPr>
        <p:blipFill>
          <a:blip r:embed="rId3"/>
          <a:stretch>
            <a:fillRect/>
          </a:stretch>
        </p:blipFill>
        <p:spPr>
          <a:xfrm>
            <a:off x="10107220" y="2371725"/>
            <a:ext cx="1616451" cy="2323339"/>
          </a:xfrm>
          <a:prstGeom prst="rect">
            <a:avLst/>
          </a:prstGeom>
        </p:spPr>
      </p:pic>
      <p:pic>
        <p:nvPicPr>
          <p:cNvPr id="4" name="Picture 3">
            <a:extLst>
              <a:ext uri="{FF2B5EF4-FFF2-40B4-BE49-F238E27FC236}">
                <a16:creationId xmlns:a16="http://schemas.microsoft.com/office/drawing/2014/main" id="{7942D247-EE8D-4864-A842-999A929A62CE}"/>
              </a:ext>
            </a:extLst>
          </p:cNvPr>
          <p:cNvPicPr>
            <a:picLocks noChangeAspect="1"/>
          </p:cNvPicPr>
          <p:nvPr/>
        </p:nvPicPr>
        <p:blipFill>
          <a:blip r:embed="rId4"/>
          <a:stretch>
            <a:fillRect/>
          </a:stretch>
        </p:blipFill>
        <p:spPr>
          <a:xfrm>
            <a:off x="896545" y="4785222"/>
            <a:ext cx="3895725" cy="1439437"/>
          </a:xfrm>
          <a:prstGeom prst="rect">
            <a:avLst/>
          </a:prstGeom>
        </p:spPr>
      </p:pic>
    </p:spTree>
    <p:extLst>
      <p:ext uri="{BB962C8B-B14F-4D97-AF65-F5344CB8AC3E}">
        <p14:creationId xmlns:p14="http://schemas.microsoft.com/office/powerpoint/2010/main" val="328416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0AE8D01-9739-4C47-8C19-8975460723FD}"/>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19E937F8-4060-4E56-903C-B354A39BD84A}"/>
              </a:ext>
            </a:extLst>
          </p:cNvPr>
          <p:cNvPicPr>
            <a:picLocks noChangeAspect="1"/>
          </p:cNvPicPr>
          <p:nvPr/>
        </p:nvPicPr>
        <p:blipFill>
          <a:blip r:embed="rId2"/>
          <a:stretch>
            <a:fillRect/>
          </a:stretch>
        </p:blipFill>
        <p:spPr>
          <a:xfrm>
            <a:off x="3576637" y="47625"/>
            <a:ext cx="5038725" cy="6762750"/>
          </a:xfrm>
          <a:prstGeom prst="rect">
            <a:avLst/>
          </a:prstGeom>
        </p:spPr>
      </p:pic>
    </p:spTree>
    <p:extLst>
      <p:ext uri="{BB962C8B-B14F-4D97-AF65-F5344CB8AC3E}">
        <p14:creationId xmlns:p14="http://schemas.microsoft.com/office/powerpoint/2010/main" val="1144292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 Days</a:t>
            </a:r>
          </a:p>
        </p:txBody>
      </p:sp>
      <p:graphicFrame>
        <p:nvGraphicFramePr>
          <p:cNvPr id="6" name="Table 5"/>
          <p:cNvGraphicFramePr>
            <a:graphicFrameLocks noGrp="1"/>
          </p:cNvGraphicFramePr>
          <p:nvPr>
            <p:extLst>
              <p:ext uri="{D42A27DB-BD31-4B8C-83A1-F6EECF244321}">
                <p14:modId xmlns:p14="http://schemas.microsoft.com/office/powerpoint/2010/main" val="2463085158"/>
              </p:ext>
            </p:extLst>
          </p:nvPr>
        </p:nvGraphicFramePr>
        <p:xfrm>
          <a:off x="2231135" y="2681264"/>
          <a:ext cx="7729728" cy="3212043"/>
        </p:xfrm>
        <a:graphic>
          <a:graphicData uri="http://schemas.openxmlformats.org/drawingml/2006/table">
            <a:tbl>
              <a:tblPr firstRow="1" firstCol="1" lastRow="1" lastCol="1" bandRow="1" bandCol="1">
                <a:tableStyleId>{5C22544A-7EE6-4342-B048-85BDC9FD1C3A}</a:tableStyleId>
              </a:tblPr>
              <a:tblGrid>
                <a:gridCol w="1932432">
                  <a:extLst>
                    <a:ext uri="{9D8B030D-6E8A-4147-A177-3AD203B41FA5}">
                      <a16:colId xmlns:a16="http://schemas.microsoft.com/office/drawing/2014/main" val="1273387025"/>
                    </a:ext>
                  </a:extLst>
                </a:gridCol>
                <a:gridCol w="1932432">
                  <a:extLst>
                    <a:ext uri="{9D8B030D-6E8A-4147-A177-3AD203B41FA5}">
                      <a16:colId xmlns:a16="http://schemas.microsoft.com/office/drawing/2014/main" val="1326115670"/>
                    </a:ext>
                  </a:extLst>
                </a:gridCol>
                <a:gridCol w="1932432">
                  <a:extLst>
                    <a:ext uri="{9D8B030D-6E8A-4147-A177-3AD203B41FA5}">
                      <a16:colId xmlns:a16="http://schemas.microsoft.com/office/drawing/2014/main" val="3669617755"/>
                    </a:ext>
                  </a:extLst>
                </a:gridCol>
                <a:gridCol w="1932432">
                  <a:extLst>
                    <a:ext uri="{9D8B030D-6E8A-4147-A177-3AD203B41FA5}">
                      <a16:colId xmlns:a16="http://schemas.microsoft.com/office/drawing/2014/main" val="1439508153"/>
                    </a:ext>
                  </a:extLst>
                </a:gridCol>
              </a:tblGrid>
              <a:tr h="779029">
                <a:tc>
                  <a:txBody>
                    <a:bodyPr/>
                    <a:lstStyle/>
                    <a:p>
                      <a:pPr algn="just">
                        <a:spcAft>
                          <a:spcPts val="0"/>
                        </a:spcAft>
                      </a:pPr>
                      <a:r>
                        <a:rPr lang="en-US" sz="2400" b="0" dirty="0">
                          <a:effectLst/>
                        </a:rPr>
                        <a:t> </a:t>
                      </a:r>
                      <a:endParaRPr lang="en-GB" sz="2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2400" b="0" dirty="0">
                          <a:effectLst/>
                        </a:rPr>
                        <a:t>4P</a:t>
                      </a:r>
                      <a:endParaRPr lang="en-GB" sz="2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2400" b="0" dirty="0">
                          <a:effectLst/>
                        </a:rPr>
                        <a:t>4R</a:t>
                      </a:r>
                      <a:endParaRPr lang="en-GB" sz="2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2400" b="0" dirty="0">
                          <a:effectLst/>
                        </a:rPr>
                        <a:t>4B</a:t>
                      </a:r>
                      <a:endParaRPr lang="en-GB" sz="24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90901562"/>
                  </a:ext>
                </a:extLst>
              </a:tr>
              <a:tr h="779029">
                <a:tc>
                  <a:txBody>
                    <a:bodyPr/>
                    <a:lstStyle/>
                    <a:p>
                      <a:pPr algn="just">
                        <a:spcAft>
                          <a:spcPts val="0"/>
                        </a:spcAft>
                      </a:pPr>
                      <a:r>
                        <a:rPr lang="en-US" sz="2400" b="0" dirty="0">
                          <a:effectLst/>
                        </a:rPr>
                        <a:t>Indoor PE</a:t>
                      </a:r>
                    </a:p>
                    <a:p>
                      <a:pPr algn="l">
                        <a:spcAft>
                          <a:spcPts val="0"/>
                        </a:spcAft>
                      </a:pPr>
                      <a:r>
                        <a:rPr lang="en-US" sz="1800" b="0" dirty="0">
                          <a:effectLst/>
                          <a:latin typeface="Tw Cen MT" panose="020B0602020104020603" pitchFamily="34" charset="0"/>
                          <a:ea typeface="+mn-ea"/>
                        </a:rPr>
                        <a:t>(after half term)</a:t>
                      </a:r>
                      <a:endParaRPr lang="en-GB" sz="1800" b="0" dirty="0">
                        <a:effectLst/>
                        <a:latin typeface="Tw Cen MT" panose="020B0602020104020603" pitchFamily="34" charset="0"/>
                        <a:ea typeface="+mn-ea"/>
                      </a:endParaRPr>
                    </a:p>
                  </a:txBody>
                  <a:tcPr marL="68580" marR="68580" marT="0" marB="0"/>
                </a:tc>
                <a:tc>
                  <a:txBody>
                    <a:bodyPr/>
                    <a:lstStyle/>
                    <a:p>
                      <a:pPr algn="just">
                        <a:spcAft>
                          <a:spcPts val="0"/>
                        </a:spcAft>
                      </a:pPr>
                      <a:r>
                        <a:rPr lang="en-US" sz="2400" b="0" kern="1200" dirty="0">
                          <a:solidFill>
                            <a:schemeClr val="tx1"/>
                          </a:solidFill>
                          <a:effectLst/>
                          <a:latin typeface="+mn-lt"/>
                          <a:ea typeface="+mn-ea"/>
                          <a:cs typeface="+mn-cs"/>
                        </a:rPr>
                        <a:t>Tuesday</a:t>
                      </a:r>
                      <a:endParaRPr lang="en-GB" sz="2400" b="0" kern="1200" dirty="0">
                        <a:solidFill>
                          <a:schemeClr val="tx1"/>
                        </a:solidFill>
                        <a:effectLst/>
                        <a:latin typeface="+mn-lt"/>
                        <a:ea typeface="+mn-ea"/>
                        <a:cs typeface="+mn-cs"/>
                      </a:endParaRPr>
                    </a:p>
                  </a:txBody>
                  <a:tcPr marL="68580" marR="68580" marT="0" marB="0">
                    <a:solidFill>
                      <a:schemeClr val="accent1">
                        <a:lumMod val="20000"/>
                        <a:lumOff val="80000"/>
                      </a:schemeClr>
                    </a:solidFill>
                  </a:tcPr>
                </a:tc>
                <a:tc>
                  <a:txBody>
                    <a:bodyPr/>
                    <a:lstStyle/>
                    <a:p>
                      <a:pPr algn="just">
                        <a:spcAft>
                          <a:spcPts val="0"/>
                        </a:spcAft>
                      </a:pPr>
                      <a:r>
                        <a:rPr lang="en-US" sz="2400" b="0" kern="1200" dirty="0">
                          <a:solidFill>
                            <a:schemeClr val="tx1"/>
                          </a:solidFill>
                          <a:effectLst/>
                          <a:latin typeface="+mn-lt"/>
                          <a:ea typeface="+mn-ea"/>
                          <a:cs typeface="+mn-cs"/>
                        </a:rPr>
                        <a:t>Friday</a:t>
                      </a:r>
                      <a:endParaRPr lang="en-GB" sz="2400" b="0" kern="1200" dirty="0">
                        <a:solidFill>
                          <a:schemeClr val="tx1"/>
                        </a:solidFill>
                        <a:effectLst/>
                        <a:latin typeface="+mn-lt"/>
                        <a:ea typeface="+mn-ea"/>
                        <a:cs typeface="+mn-cs"/>
                      </a:endParaRPr>
                    </a:p>
                  </a:txBody>
                  <a:tcPr marL="68580" marR="68580" marT="0" marB="0">
                    <a:solidFill>
                      <a:schemeClr val="accent1">
                        <a:lumMod val="20000"/>
                        <a:lumOff val="80000"/>
                      </a:schemeClr>
                    </a:solidFill>
                  </a:tcPr>
                </a:tc>
                <a:tc>
                  <a:txBody>
                    <a:bodyPr/>
                    <a:lstStyle/>
                    <a:p>
                      <a:pPr algn="just">
                        <a:spcAft>
                          <a:spcPts val="0"/>
                        </a:spcAft>
                      </a:pPr>
                      <a:r>
                        <a:rPr lang="en-US" sz="2400" b="0" kern="1200" dirty="0">
                          <a:solidFill>
                            <a:schemeClr val="tx1"/>
                          </a:solidFill>
                          <a:effectLst/>
                          <a:latin typeface="+mn-lt"/>
                          <a:ea typeface="+mn-ea"/>
                          <a:cs typeface="+mn-cs"/>
                        </a:rPr>
                        <a:t>Friday</a:t>
                      </a:r>
                      <a:endParaRPr lang="en-GB" sz="2400" b="0" kern="1200" dirty="0">
                        <a:solidFill>
                          <a:schemeClr val="tx1"/>
                        </a:solidFill>
                        <a:effectLst/>
                        <a:latin typeface="+mn-lt"/>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1214365187"/>
                  </a:ext>
                </a:extLst>
              </a:tr>
              <a:tr h="779029">
                <a:tc>
                  <a:txBody>
                    <a:bodyPr/>
                    <a:lstStyle/>
                    <a:p>
                      <a:pPr algn="just">
                        <a:spcAft>
                          <a:spcPts val="0"/>
                        </a:spcAft>
                      </a:pPr>
                      <a:r>
                        <a:rPr lang="en-US" sz="2400" b="0" dirty="0">
                          <a:effectLst/>
                        </a:rPr>
                        <a:t>Swimming</a:t>
                      </a:r>
                      <a:endParaRPr lang="en-GB" sz="2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2400" b="0" dirty="0">
                          <a:solidFill>
                            <a:schemeClr val="tx1"/>
                          </a:solidFill>
                          <a:effectLst/>
                          <a:latin typeface="+mn-lt"/>
                          <a:ea typeface="+mn-ea"/>
                        </a:rPr>
                        <a:t>Tuesday</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en-US" sz="2400" b="0" dirty="0">
                          <a:solidFill>
                            <a:schemeClr val="tx1"/>
                          </a:solidFill>
                          <a:effectLst/>
                        </a:rPr>
                        <a:t>Wednesday</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en-US" sz="2400" b="0" kern="1200" dirty="0">
                          <a:solidFill>
                            <a:schemeClr val="tx1"/>
                          </a:solidFill>
                          <a:effectLst/>
                          <a:latin typeface="+mn-lt"/>
                          <a:ea typeface="+mn-ea"/>
                          <a:cs typeface="+mn-cs"/>
                        </a:rPr>
                        <a:t>Wednesday</a:t>
                      </a:r>
                      <a:endParaRPr lang="en-GB" sz="2400" b="0" kern="1200" dirty="0">
                        <a:solidFill>
                          <a:schemeClr val="tx1"/>
                        </a:solidFill>
                        <a:effectLst/>
                        <a:latin typeface="+mn-lt"/>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1577074052"/>
                  </a:ext>
                </a:extLst>
              </a:tr>
              <a:tr h="874956">
                <a:tc>
                  <a:txBody>
                    <a:bodyPr/>
                    <a:lstStyle/>
                    <a:p>
                      <a:pPr algn="just">
                        <a:spcAft>
                          <a:spcPts val="0"/>
                        </a:spcAft>
                      </a:pPr>
                      <a:r>
                        <a:rPr lang="en-US" sz="2400" b="0">
                          <a:effectLst/>
                        </a:rPr>
                        <a:t>Outdoor Games</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2400" b="0" dirty="0">
                          <a:solidFill>
                            <a:schemeClr val="tx1"/>
                          </a:solidFill>
                          <a:effectLst/>
                        </a:rPr>
                        <a:t>Thursday</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en-US" sz="2400" b="0" dirty="0">
                          <a:solidFill>
                            <a:schemeClr val="tx1"/>
                          </a:solidFill>
                          <a:effectLst/>
                        </a:rPr>
                        <a:t>Thursday</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en-US" sz="2400" b="0" dirty="0">
                          <a:solidFill>
                            <a:schemeClr val="tx1"/>
                          </a:solidFill>
                          <a:effectLst/>
                        </a:rPr>
                        <a:t>Thursday</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841531553"/>
                  </a:ext>
                </a:extLst>
              </a:tr>
            </a:tbl>
          </a:graphicData>
        </a:graphic>
      </p:graphicFrame>
    </p:spTree>
    <p:extLst>
      <p:ext uri="{BB962C8B-B14F-4D97-AF65-F5344CB8AC3E}">
        <p14:creationId xmlns:p14="http://schemas.microsoft.com/office/powerpoint/2010/main" val="1160345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 and Swimming</a:t>
            </a:r>
          </a:p>
        </p:txBody>
      </p:sp>
      <p:sp>
        <p:nvSpPr>
          <p:cNvPr id="4" name="Content Placeholder 4"/>
          <p:cNvSpPr>
            <a:spLocks noGrp="1"/>
          </p:cNvSpPr>
          <p:nvPr>
            <p:ph sz="half" idx="1"/>
          </p:nvPr>
        </p:nvSpPr>
        <p:spPr>
          <a:xfrm>
            <a:off x="433578" y="1990725"/>
            <a:ext cx="4754880" cy="4404360"/>
          </a:xfrm>
        </p:spPr>
        <p:txBody>
          <a:bodyPr>
            <a:noAutofit/>
          </a:bodyPr>
          <a:lstStyle/>
          <a:p>
            <a:r>
              <a:rPr lang="en-GB" sz="1600" b="1" u="sng" dirty="0"/>
              <a:t>PE Kit</a:t>
            </a:r>
          </a:p>
          <a:p>
            <a:r>
              <a:rPr lang="en-GB" sz="1600" dirty="0"/>
              <a:t>Navy or black tracksuit bottoms/shorts</a:t>
            </a:r>
          </a:p>
          <a:p>
            <a:r>
              <a:rPr lang="en-GB" sz="1600" dirty="0"/>
              <a:t>White t-shirt</a:t>
            </a:r>
          </a:p>
          <a:p>
            <a:r>
              <a:rPr lang="en-GB" sz="1600" dirty="0"/>
              <a:t>Navy or black sweatshirt</a:t>
            </a:r>
          </a:p>
          <a:p>
            <a:r>
              <a:rPr lang="en-GB" sz="1600" dirty="0"/>
              <a:t>Trainers</a:t>
            </a:r>
          </a:p>
          <a:p>
            <a:r>
              <a:rPr lang="en-GB" sz="1600" dirty="0"/>
              <a:t>Socks</a:t>
            </a:r>
          </a:p>
          <a:p>
            <a:endParaRPr lang="en-GB" sz="1600" b="1" u="sng" dirty="0"/>
          </a:p>
          <a:p>
            <a:r>
              <a:rPr lang="en-GB" sz="1600" b="1" u="sng" dirty="0"/>
              <a:t>Swimming</a:t>
            </a:r>
          </a:p>
          <a:p>
            <a:r>
              <a:rPr lang="en-GB" sz="1600" dirty="0"/>
              <a:t>One-piece swimsuit or trunks (not long, loose fitting)</a:t>
            </a:r>
          </a:p>
          <a:p>
            <a:r>
              <a:rPr lang="en-GB" sz="1600" dirty="0"/>
              <a:t>Goggles (with the kite mark)</a:t>
            </a:r>
          </a:p>
          <a:p>
            <a:r>
              <a:rPr lang="en-GB" sz="1600" dirty="0"/>
              <a:t>Towel</a:t>
            </a:r>
          </a:p>
          <a:p>
            <a:r>
              <a:rPr lang="en-GB" sz="1600" dirty="0"/>
              <a:t>Swimming hat</a:t>
            </a:r>
          </a:p>
        </p:txBody>
      </p:sp>
      <p:sp>
        <p:nvSpPr>
          <p:cNvPr id="5" name="Content Placeholder 4"/>
          <p:cNvSpPr>
            <a:spLocks noGrp="1"/>
          </p:cNvSpPr>
          <p:nvPr>
            <p:ph sz="half" idx="2"/>
          </p:nvPr>
        </p:nvSpPr>
        <p:spPr>
          <a:xfrm>
            <a:off x="4819650" y="2153412"/>
            <a:ext cx="7286623" cy="3739895"/>
          </a:xfrm>
        </p:spPr>
        <p:txBody>
          <a:bodyPr>
            <a:normAutofit/>
          </a:bodyPr>
          <a:lstStyle/>
          <a:p>
            <a:r>
              <a:rPr lang="en-GB" dirty="0"/>
              <a:t>All earrings </a:t>
            </a:r>
            <a:r>
              <a:rPr lang="en-GB" b="1" u="sng" dirty="0"/>
              <a:t>must</a:t>
            </a:r>
            <a:r>
              <a:rPr lang="en-GB" dirty="0"/>
              <a:t> be removed for PE and swimming for health and safety reasons. Children will no longer be permitted to put tape over their earrings as this does not remove the risks associated.</a:t>
            </a:r>
          </a:p>
          <a:p>
            <a:pPr marL="0" indent="0">
              <a:buNone/>
            </a:pPr>
            <a:endParaRPr lang="en-GB" dirty="0"/>
          </a:p>
          <a:p>
            <a:r>
              <a:rPr lang="en-GB" dirty="0"/>
              <a:t>If your child comes to school with their earrings in, they will have to remove them themselves. If they are unable to do this, they will not be allowed to participate in the lesson.</a:t>
            </a:r>
          </a:p>
          <a:p>
            <a:endParaRPr lang="en-GB" dirty="0"/>
          </a:p>
          <a:p>
            <a:r>
              <a:rPr lang="en-GB" dirty="0"/>
              <a:t>We recommend on outdoor PE days that school uniform is brought in a bag in case the children require a change of clothes. </a:t>
            </a:r>
          </a:p>
          <a:p>
            <a:endParaRPr lang="en-GB" dirty="0"/>
          </a:p>
          <a:p>
            <a:endParaRPr lang="en-GB" dirty="0"/>
          </a:p>
        </p:txBody>
      </p:sp>
    </p:spTree>
    <p:extLst>
      <p:ext uri="{BB962C8B-B14F-4D97-AF65-F5344CB8AC3E}">
        <p14:creationId xmlns:p14="http://schemas.microsoft.com/office/powerpoint/2010/main" val="461960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54997"/>
            <a:ext cx="7729728" cy="1188720"/>
          </a:xfrm>
        </p:spPr>
        <p:txBody>
          <a:bodyPr/>
          <a:lstStyle/>
          <a:p>
            <a:r>
              <a:rPr lang="en-GB" dirty="0"/>
              <a:t>Enrichment </a:t>
            </a:r>
          </a:p>
        </p:txBody>
      </p:sp>
      <p:sp>
        <p:nvSpPr>
          <p:cNvPr id="3" name="Content Placeholder 2"/>
          <p:cNvSpPr>
            <a:spLocks noGrp="1"/>
          </p:cNvSpPr>
          <p:nvPr>
            <p:ph sz="half" idx="1"/>
          </p:nvPr>
        </p:nvSpPr>
        <p:spPr>
          <a:xfrm>
            <a:off x="113519" y="1635068"/>
            <a:ext cx="3800023" cy="4023360"/>
          </a:xfrm>
        </p:spPr>
        <p:txBody>
          <a:bodyPr>
            <a:normAutofit/>
          </a:bodyPr>
          <a:lstStyle/>
          <a:p>
            <a:pPr marL="0" indent="0" algn="ctr">
              <a:buNone/>
            </a:pPr>
            <a:r>
              <a:rPr lang="en-GB" dirty="0"/>
              <a:t>Day trip to Ufton Court</a:t>
            </a:r>
          </a:p>
          <a:p>
            <a:endParaRPr lang="en-GB" dirty="0"/>
          </a:p>
        </p:txBody>
      </p:sp>
      <p:sp>
        <p:nvSpPr>
          <p:cNvPr id="109" name="Content Placeholder 2"/>
          <p:cNvSpPr>
            <a:spLocks noGrp="1"/>
          </p:cNvSpPr>
          <p:nvPr>
            <p:ph sz="half" idx="2"/>
          </p:nvPr>
        </p:nvSpPr>
        <p:spPr>
          <a:xfrm>
            <a:off x="3144398" y="4079619"/>
            <a:ext cx="3299678" cy="1032510"/>
          </a:xfrm>
        </p:spPr>
        <p:txBody>
          <a:bodyPr>
            <a:normAutofit/>
          </a:bodyPr>
          <a:lstStyle/>
          <a:p>
            <a:pPr marL="0" indent="0" algn="ctr">
              <a:buNone/>
            </a:pPr>
            <a:r>
              <a:rPr lang="en-GB" dirty="0"/>
              <a:t>Music and dance workshops </a:t>
            </a:r>
          </a:p>
          <a:p>
            <a:pPr marL="0" indent="0" algn="ctr">
              <a:buNone/>
            </a:pPr>
            <a:endParaRPr lang="en-GB" dirty="0"/>
          </a:p>
          <a:p>
            <a:endParaRPr lang="en-GB" dirty="0"/>
          </a:p>
        </p:txBody>
      </p:sp>
      <p:sp>
        <p:nvSpPr>
          <p:cNvPr id="110" name="Content Placeholder 2"/>
          <p:cNvSpPr>
            <a:spLocks noGrp="1"/>
          </p:cNvSpPr>
          <p:nvPr>
            <p:ph sz="half" idx="4294967295"/>
          </p:nvPr>
        </p:nvSpPr>
        <p:spPr>
          <a:xfrm>
            <a:off x="8822055" y="1620748"/>
            <a:ext cx="3300412" cy="4022725"/>
          </a:xfrm>
        </p:spPr>
        <p:txBody>
          <a:bodyPr>
            <a:normAutofit/>
          </a:bodyPr>
          <a:lstStyle/>
          <a:p>
            <a:pPr marL="0" indent="0" algn="ctr">
              <a:buNone/>
            </a:pPr>
            <a:r>
              <a:rPr lang="en-GB" dirty="0"/>
              <a:t>Visit a Synagogue </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t="13457" b="27852"/>
          <a:stretch>
            <a:fillRect/>
          </a:stretch>
        </p:blipFill>
        <p:spPr bwMode="auto">
          <a:xfrm>
            <a:off x="467594" y="2137148"/>
            <a:ext cx="2475258" cy="258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AF65C84-A44C-487C-9373-9CB7BA407974}"/>
              </a:ext>
            </a:extLst>
          </p:cNvPr>
          <p:cNvPicPr>
            <a:picLocks noChangeAspect="1"/>
          </p:cNvPicPr>
          <p:nvPr/>
        </p:nvPicPr>
        <p:blipFill>
          <a:blip r:embed="rId3"/>
          <a:stretch>
            <a:fillRect/>
          </a:stretch>
        </p:blipFill>
        <p:spPr>
          <a:xfrm>
            <a:off x="8973994" y="2035776"/>
            <a:ext cx="2996534" cy="1976437"/>
          </a:xfrm>
          <a:prstGeom prst="rect">
            <a:avLst/>
          </a:prstGeom>
        </p:spPr>
      </p:pic>
      <p:pic>
        <p:nvPicPr>
          <p:cNvPr id="8" name="Picture 7">
            <a:extLst>
              <a:ext uri="{FF2B5EF4-FFF2-40B4-BE49-F238E27FC236}">
                <a16:creationId xmlns:a16="http://schemas.microsoft.com/office/drawing/2014/main" id="{E63C114E-FA27-4FA2-A651-82BA2B6BAC06}"/>
              </a:ext>
            </a:extLst>
          </p:cNvPr>
          <p:cNvPicPr>
            <a:picLocks noChangeAspect="1"/>
          </p:cNvPicPr>
          <p:nvPr/>
        </p:nvPicPr>
        <p:blipFill>
          <a:blip r:embed="rId4"/>
          <a:stretch>
            <a:fillRect/>
          </a:stretch>
        </p:blipFill>
        <p:spPr>
          <a:xfrm>
            <a:off x="3422469" y="2189426"/>
            <a:ext cx="2986088" cy="1822787"/>
          </a:xfrm>
          <a:prstGeom prst="rect">
            <a:avLst/>
          </a:prstGeom>
        </p:spPr>
      </p:pic>
      <p:pic>
        <p:nvPicPr>
          <p:cNvPr id="9" name="Picture 8">
            <a:extLst>
              <a:ext uri="{FF2B5EF4-FFF2-40B4-BE49-F238E27FC236}">
                <a16:creationId xmlns:a16="http://schemas.microsoft.com/office/drawing/2014/main" id="{7122B94D-2A6A-4B06-BAF2-3A73C87E88BA}"/>
              </a:ext>
            </a:extLst>
          </p:cNvPr>
          <p:cNvPicPr>
            <a:picLocks noChangeAspect="1"/>
          </p:cNvPicPr>
          <p:nvPr/>
        </p:nvPicPr>
        <p:blipFill>
          <a:blip r:embed="rId5"/>
          <a:stretch>
            <a:fillRect/>
          </a:stretch>
        </p:blipFill>
        <p:spPr>
          <a:xfrm>
            <a:off x="3326491" y="4757922"/>
            <a:ext cx="3032230" cy="1646215"/>
          </a:xfrm>
          <a:prstGeom prst="rect">
            <a:avLst/>
          </a:prstGeom>
        </p:spPr>
      </p:pic>
      <p:pic>
        <p:nvPicPr>
          <p:cNvPr id="7" name="Picture 6">
            <a:extLst>
              <a:ext uri="{FF2B5EF4-FFF2-40B4-BE49-F238E27FC236}">
                <a16:creationId xmlns:a16="http://schemas.microsoft.com/office/drawing/2014/main" id="{8815FD18-034E-4F61-99FC-B3DAAEBE08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4805" y="4000674"/>
            <a:ext cx="1978928" cy="2638571"/>
          </a:xfrm>
          <a:prstGeom prst="rect">
            <a:avLst/>
          </a:prstGeom>
        </p:spPr>
      </p:pic>
      <p:sp>
        <p:nvSpPr>
          <p:cNvPr id="12" name="Content Placeholder 2">
            <a:extLst>
              <a:ext uri="{FF2B5EF4-FFF2-40B4-BE49-F238E27FC236}">
                <a16:creationId xmlns:a16="http://schemas.microsoft.com/office/drawing/2014/main" id="{C4F19194-F28C-43B6-8A25-446EAE16788C}"/>
              </a:ext>
            </a:extLst>
          </p:cNvPr>
          <p:cNvSpPr txBox="1">
            <a:spLocks/>
          </p:cNvSpPr>
          <p:nvPr/>
        </p:nvSpPr>
        <p:spPr>
          <a:xfrm>
            <a:off x="6096000" y="3428999"/>
            <a:ext cx="3300412" cy="40227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en-GB" dirty="0"/>
              <a:t>Geography field trip</a:t>
            </a:r>
          </a:p>
        </p:txBody>
      </p:sp>
    </p:spTree>
    <p:extLst>
      <p:ext uri="{BB962C8B-B14F-4D97-AF65-F5344CB8AC3E}">
        <p14:creationId xmlns:p14="http://schemas.microsoft.com/office/powerpoint/2010/main" val="3109472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kern="1200" dirty="0">
                <a:solidFill>
                  <a:schemeClr val="tx1"/>
                </a:solidFill>
              </a:rPr>
              <a:t>Weekly Newsletter</a:t>
            </a:r>
          </a:p>
        </p:txBody>
      </p:sp>
      <p:sp>
        <p:nvSpPr>
          <p:cNvPr id="4" name="Content Placeholder 3"/>
          <p:cNvSpPr>
            <a:spLocks noGrp="1"/>
          </p:cNvSpPr>
          <p:nvPr>
            <p:ph idx="1"/>
          </p:nvPr>
        </p:nvSpPr>
        <p:spPr>
          <a:xfrm>
            <a:off x="608493" y="2333502"/>
            <a:ext cx="4122257" cy="4023360"/>
          </a:xfrm>
        </p:spPr>
        <p:txBody>
          <a:bodyPr>
            <a:normAutofit fontScale="92500" lnSpcReduction="10000"/>
          </a:bodyPr>
          <a:lstStyle/>
          <a:p>
            <a:pPr>
              <a:defRPr/>
            </a:pPr>
            <a:r>
              <a:rPr lang="en-GB" sz="2400" dirty="0"/>
              <a:t>The newsletter can be found on the Welcome page of the website. A link is sent out by Parent Mail when there is a new newsletter.</a:t>
            </a:r>
          </a:p>
          <a:p>
            <a:pPr marL="0" indent="0">
              <a:buNone/>
              <a:defRPr/>
            </a:pPr>
            <a:endParaRPr lang="en-GB" sz="2400" dirty="0"/>
          </a:p>
          <a:p>
            <a:pPr>
              <a:defRPr/>
            </a:pPr>
            <a:r>
              <a:rPr lang="en-GB" sz="2400" dirty="0"/>
              <a:t>It includes useful information such as upcoming dates, safeguarding information and events that have been happening in school.</a:t>
            </a:r>
          </a:p>
          <a:p>
            <a:endParaRPr lang="en-GB" dirty="0"/>
          </a:p>
        </p:txBody>
      </p:sp>
      <p:pic>
        <p:nvPicPr>
          <p:cNvPr id="5" name="Picture 4">
            <a:extLst>
              <a:ext uri="{FF2B5EF4-FFF2-40B4-BE49-F238E27FC236}">
                <a16:creationId xmlns:a16="http://schemas.microsoft.com/office/drawing/2014/main" id="{70937AAE-276F-4A7B-ACC6-BECA298CC6E3}"/>
              </a:ext>
            </a:extLst>
          </p:cNvPr>
          <p:cNvPicPr>
            <a:picLocks noChangeAspect="1"/>
          </p:cNvPicPr>
          <p:nvPr/>
        </p:nvPicPr>
        <p:blipFill rotWithShape="1">
          <a:blip r:embed="rId2"/>
          <a:srcRect l="2585" t="17054" r="19895" b="22946"/>
          <a:stretch/>
        </p:blipFill>
        <p:spPr>
          <a:xfrm>
            <a:off x="5590289" y="2333502"/>
            <a:ext cx="6060558" cy="2931796"/>
          </a:xfrm>
          <a:prstGeom prst="rect">
            <a:avLst/>
          </a:prstGeom>
        </p:spPr>
      </p:pic>
    </p:spTree>
    <p:extLst>
      <p:ext uri="{BB962C8B-B14F-4D97-AF65-F5344CB8AC3E}">
        <p14:creationId xmlns:p14="http://schemas.microsoft.com/office/powerpoint/2010/main" val="1769786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a:t>Any questions?</a:t>
            </a:r>
          </a:p>
        </p:txBody>
      </p:sp>
    </p:spTree>
    <p:extLst>
      <p:ext uri="{BB962C8B-B14F-4D97-AF65-F5344CB8AC3E}">
        <p14:creationId xmlns:p14="http://schemas.microsoft.com/office/powerpoint/2010/main" val="1896663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Core Values</a:t>
            </a:r>
          </a:p>
        </p:txBody>
      </p:sp>
      <p:sp>
        <p:nvSpPr>
          <p:cNvPr id="3" name="Content Placeholder 2"/>
          <p:cNvSpPr>
            <a:spLocks noGrp="1"/>
          </p:cNvSpPr>
          <p:nvPr>
            <p:ph idx="1"/>
          </p:nvPr>
        </p:nvSpPr>
        <p:spPr>
          <a:xfrm>
            <a:off x="2231136" y="2276094"/>
            <a:ext cx="7729728" cy="3101983"/>
          </a:xfrm>
        </p:spPr>
        <p:txBody>
          <a:bodyPr>
            <a:noAutofit/>
          </a:bodyPr>
          <a:lstStyle/>
          <a:p>
            <a:pPr marL="0" indent="0">
              <a:buNone/>
              <a:defRPr/>
            </a:pPr>
            <a:r>
              <a:rPr lang="en-GB" sz="2000" dirty="0"/>
              <a:t>Our core values guide the actions of our staff and children and bind us together as a strong community.</a:t>
            </a:r>
          </a:p>
          <a:p>
            <a:pPr lvl="1">
              <a:defRPr/>
            </a:pPr>
            <a:r>
              <a:rPr lang="en-GB" sz="2000" dirty="0"/>
              <a:t>We are caring and we are kind.</a:t>
            </a:r>
          </a:p>
          <a:p>
            <a:pPr lvl="1">
              <a:defRPr/>
            </a:pPr>
            <a:r>
              <a:rPr lang="en-GB" sz="2000" dirty="0"/>
              <a:t>We are always ready to learn.</a:t>
            </a:r>
          </a:p>
          <a:p>
            <a:pPr lvl="1">
              <a:defRPr/>
            </a:pPr>
            <a:r>
              <a:rPr lang="en-GB" sz="2000" dirty="0"/>
              <a:t>We are determined and we are resilient.</a:t>
            </a:r>
          </a:p>
          <a:p>
            <a:pPr lvl="1">
              <a:defRPr/>
            </a:pPr>
            <a:r>
              <a:rPr lang="en-GB" sz="2000" dirty="0"/>
              <a:t>We embrace difference and diversity.</a:t>
            </a:r>
          </a:p>
          <a:p>
            <a:pPr lvl="1">
              <a:defRPr/>
            </a:pPr>
            <a:r>
              <a:rPr lang="en-GB" sz="2000" dirty="0"/>
              <a:t>We have a voice and we listen to others.</a:t>
            </a:r>
          </a:p>
          <a:p>
            <a:pPr lvl="1">
              <a:defRPr/>
            </a:pPr>
            <a:r>
              <a:rPr lang="en-GB" sz="2000" dirty="0"/>
              <a:t>We encourage and we cooperate.</a:t>
            </a:r>
          </a:p>
          <a:p>
            <a:pPr lvl="1">
              <a:defRPr/>
            </a:pPr>
            <a:r>
              <a:rPr lang="en-GB" sz="2000" dirty="0"/>
              <a:t>We contribute positively to our community.</a:t>
            </a:r>
          </a:p>
          <a:p>
            <a:pPr lvl="1">
              <a:defRPr/>
            </a:pPr>
            <a:r>
              <a:rPr lang="en-GB" sz="2000" dirty="0"/>
              <a:t>We are environmentally responsible.</a:t>
            </a:r>
          </a:p>
          <a:p>
            <a:endParaRPr lang="en-GB" sz="2000" dirty="0"/>
          </a:p>
        </p:txBody>
      </p:sp>
    </p:spTree>
    <p:extLst>
      <p:ext uri="{BB962C8B-B14F-4D97-AF65-F5344CB8AC3E}">
        <p14:creationId xmlns:p14="http://schemas.microsoft.com/office/powerpoint/2010/main" val="147148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A800B3-6967-4FF4-9084-0299B7B0F812}"/>
              </a:ext>
            </a:extLst>
          </p:cNvPr>
          <p:cNvPicPr>
            <a:picLocks noChangeAspect="1"/>
          </p:cNvPicPr>
          <p:nvPr/>
        </p:nvPicPr>
        <p:blipFill>
          <a:blip r:embed="rId2"/>
          <a:stretch>
            <a:fillRect/>
          </a:stretch>
        </p:blipFill>
        <p:spPr>
          <a:xfrm>
            <a:off x="1263316" y="178218"/>
            <a:ext cx="9459880" cy="6679782"/>
          </a:xfrm>
          <a:prstGeom prst="rect">
            <a:avLst/>
          </a:prstGeom>
        </p:spPr>
      </p:pic>
    </p:spTree>
    <p:extLst>
      <p:ext uri="{BB962C8B-B14F-4D97-AF65-F5344CB8AC3E}">
        <p14:creationId xmlns:p14="http://schemas.microsoft.com/office/powerpoint/2010/main" val="14096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English</a:t>
            </a:r>
          </a:p>
        </p:txBody>
      </p:sp>
      <p:sp>
        <p:nvSpPr>
          <p:cNvPr id="3" name="Content Placeholder 2"/>
          <p:cNvSpPr>
            <a:spLocks noGrp="1"/>
          </p:cNvSpPr>
          <p:nvPr>
            <p:ph idx="1"/>
          </p:nvPr>
        </p:nvSpPr>
        <p:spPr>
          <a:xfrm>
            <a:off x="2231136" y="2276094"/>
            <a:ext cx="7729728" cy="3101983"/>
          </a:xfrm>
        </p:spPr>
        <p:txBody>
          <a:bodyPr>
            <a:noAutofit/>
          </a:bodyPr>
          <a:lstStyle/>
          <a:p>
            <a:r>
              <a:rPr lang="en-GB" sz="2000" dirty="0"/>
              <a:t>The majority of our writing is linked to the texts we read in Guided Reading or our history and geography topics. </a:t>
            </a:r>
          </a:p>
          <a:p>
            <a:r>
              <a:rPr lang="en-GB" sz="2000" dirty="0"/>
              <a:t>This term, we are writing non-chronological reports and additional chapters linked to our text The </a:t>
            </a:r>
            <a:r>
              <a:rPr lang="en-GB" sz="2000" dirty="0" err="1"/>
              <a:t>Hodgeheg</a:t>
            </a:r>
            <a:r>
              <a:rPr lang="en-GB" sz="2000" dirty="0"/>
              <a:t>. In Autumn 2, we will be writing suspense stories and informal letters linked to Ice Palace.</a:t>
            </a:r>
          </a:p>
          <a:p>
            <a:endParaRPr lang="en-GB" sz="2000" dirty="0"/>
          </a:p>
        </p:txBody>
      </p:sp>
      <p:pic>
        <p:nvPicPr>
          <p:cNvPr id="4" name="Picture 3">
            <a:extLst>
              <a:ext uri="{FF2B5EF4-FFF2-40B4-BE49-F238E27FC236}">
                <a16:creationId xmlns:a16="http://schemas.microsoft.com/office/drawing/2014/main" id="{25B85F09-3373-4C71-874D-01EBD9D5D903}"/>
              </a:ext>
            </a:extLst>
          </p:cNvPr>
          <p:cNvPicPr>
            <a:picLocks noChangeAspect="1"/>
          </p:cNvPicPr>
          <p:nvPr/>
        </p:nvPicPr>
        <p:blipFill>
          <a:blip r:embed="rId2"/>
          <a:stretch>
            <a:fillRect/>
          </a:stretch>
        </p:blipFill>
        <p:spPr>
          <a:xfrm>
            <a:off x="6676474" y="5893308"/>
            <a:ext cx="3713285" cy="858157"/>
          </a:xfrm>
          <a:prstGeom prst="rect">
            <a:avLst/>
          </a:prstGeom>
        </p:spPr>
      </p:pic>
    </p:spTree>
    <p:extLst>
      <p:ext uri="{BB962C8B-B14F-4D97-AF65-F5344CB8AC3E}">
        <p14:creationId xmlns:p14="http://schemas.microsoft.com/office/powerpoint/2010/main" val="347008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48B01-31E8-49E3-94A1-E91ECF5290DE}"/>
              </a:ext>
            </a:extLst>
          </p:cNvPr>
          <p:cNvSpPr>
            <a:spLocks noGrp="1"/>
          </p:cNvSpPr>
          <p:nvPr>
            <p:ph type="title"/>
          </p:nvPr>
        </p:nvSpPr>
        <p:spPr/>
        <p:txBody>
          <a:bodyPr/>
          <a:lstStyle/>
          <a:p>
            <a:r>
              <a:rPr lang="en-GB" dirty="0"/>
              <a:t>Reading</a:t>
            </a:r>
          </a:p>
        </p:txBody>
      </p:sp>
      <p:sp>
        <p:nvSpPr>
          <p:cNvPr id="3" name="Content Placeholder 2">
            <a:extLst>
              <a:ext uri="{FF2B5EF4-FFF2-40B4-BE49-F238E27FC236}">
                <a16:creationId xmlns:a16="http://schemas.microsoft.com/office/drawing/2014/main" id="{5DE34AB0-089D-497C-B2BC-DCB6EA7FBE27}"/>
              </a:ext>
            </a:extLst>
          </p:cNvPr>
          <p:cNvSpPr>
            <a:spLocks noGrp="1"/>
          </p:cNvSpPr>
          <p:nvPr>
            <p:ph idx="1"/>
          </p:nvPr>
        </p:nvSpPr>
        <p:spPr/>
        <p:txBody>
          <a:bodyPr>
            <a:normAutofit lnSpcReduction="10000"/>
          </a:bodyPr>
          <a:lstStyle/>
          <a:p>
            <a:r>
              <a:rPr lang="en-GB" sz="2400" dirty="0"/>
              <a:t>Each term children take a Star Reader assessment which gives each child a ZPD score (</a:t>
            </a:r>
            <a:r>
              <a:rPr lang="en-GB" altLang="en-US" sz="2400" dirty="0">
                <a:solidFill>
                  <a:schemeClr val="tx1"/>
                </a:solidFill>
              </a:rPr>
              <a:t>this is the recommendation of book levels that this child should read to provide optimal challenge without frustration.)</a:t>
            </a:r>
          </a:p>
          <a:p>
            <a:r>
              <a:rPr lang="en-GB" altLang="en-US" sz="2400" dirty="0">
                <a:solidFill>
                  <a:schemeClr val="tx1"/>
                </a:solidFill>
              </a:rPr>
              <a:t>Children are encouraged to choose a reading book within this range from their class library.</a:t>
            </a:r>
          </a:p>
          <a:p>
            <a:r>
              <a:rPr lang="en-GB" altLang="en-US" sz="2400" dirty="0">
                <a:solidFill>
                  <a:schemeClr val="tx1"/>
                </a:solidFill>
              </a:rPr>
              <a:t>Accelerated Reader Quizzes – children take a quiz about the book within 48hrs of finishing a book to earn points.</a:t>
            </a:r>
          </a:p>
          <a:p>
            <a:endParaRPr lang="en-GB" altLang="en-US" sz="2400" dirty="0">
              <a:solidFill>
                <a:schemeClr val="tx1"/>
              </a:solidFill>
            </a:endParaRPr>
          </a:p>
          <a:p>
            <a:endParaRPr lang="en-GB" sz="2400" dirty="0"/>
          </a:p>
        </p:txBody>
      </p:sp>
      <p:pic>
        <p:nvPicPr>
          <p:cNvPr id="4" name="Picture 6" descr="Premium Photo | Little girl reading from a magic book">
            <a:extLst>
              <a:ext uri="{FF2B5EF4-FFF2-40B4-BE49-F238E27FC236}">
                <a16:creationId xmlns:a16="http://schemas.microsoft.com/office/drawing/2014/main" id="{89929046-2C07-478D-BACD-FC666FBBA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90" y="343812"/>
            <a:ext cx="2746067" cy="124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69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48B01-31E8-49E3-94A1-E91ECF5290DE}"/>
              </a:ext>
            </a:extLst>
          </p:cNvPr>
          <p:cNvSpPr>
            <a:spLocks noGrp="1"/>
          </p:cNvSpPr>
          <p:nvPr>
            <p:ph type="title"/>
          </p:nvPr>
        </p:nvSpPr>
        <p:spPr>
          <a:xfrm>
            <a:off x="2231136" y="964692"/>
            <a:ext cx="7729728" cy="1188720"/>
          </a:xfrm>
        </p:spPr>
        <p:txBody>
          <a:bodyPr/>
          <a:lstStyle/>
          <a:p>
            <a:r>
              <a:rPr lang="en-GB" dirty="0"/>
              <a:t>Guided Reading</a:t>
            </a:r>
          </a:p>
        </p:txBody>
      </p:sp>
      <p:pic>
        <p:nvPicPr>
          <p:cNvPr id="4" name="Picture 6" descr="Premium Photo | Little girl reading from a magic book">
            <a:extLst>
              <a:ext uri="{FF2B5EF4-FFF2-40B4-BE49-F238E27FC236}">
                <a16:creationId xmlns:a16="http://schemas.microsoft.com/office/drawing/2014/main" id="{89929046-2C07-478D-BACD-FC666FBBA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90" y="343812"/>
            <a:ext cx="2746067" cy="124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EF498CE-C247-49E4-9090-B9EEF1B03193}"/>
              </a:ext>
            </a:extLst>
          </p:cNvPr>
          <p:cNvPicPr>
            <a:picLocks noChangeAspect="1"/>
          </p:cNvPicPr>
          <p:nvPr/>
        </p:nvPicPr>
        <p:blipFill>
          <a:blip r:embed="rId3"/>
          <a:stretch>
            <a:fillRect/>
          </a:stretch>
        </p:blipFill>
        <p:spPr>
          <a:xfrm>
            <a:off x="320458" y="3566818"/>
            <a:ext cx="1881187" cy="2843212"/>
          </a:xfrm>
          <a:prstGeom prst="rect">
            <a:avLst/>
          </a:prstGeom>
        </p:spPr>
      </p:pic>
      <p:pic>
        <p:nvPicPr>
          <p:cNvPr id="5" name="Picture 4">
            <a:extLst>
              <a:ext uri="{FF2B5EF4-FFF2-40B4-BE49-F238E27FC236}">
                <a16:creationId xmlns:a16="http://schemas.microsoft.com/office/drawing/2014/main" id="{2DE6568E-588D-483B-A547-06CE8C639BE2}"/>
              </a:ext>
            </a:extLst>
          </p:cNvPr>
          <p:cNvPicPr>
            <a:picLocks noChangeAspect="1"/>
          </p:cNvPicPr>
          <p:nvPr/>
        </p:nvPicPr>
        <p:blipFill>
          <a:blip r:embed="rId4"/>
          <a:stretch>
            <a:fillRect/>
          </a:stretch>
        </p:blipFill>
        <p:spPr>
          <a:xfrm>
            <a:off x="2165610" y="2358878"/>
            <a:ext cx="1912984" cy="2992103"/>
          </a:xfrm>
          <a:prstGeom prst="rect">
            <a:avLst/>
          </a:prstGeom>
        </p:spPr>
      </p:pic>
      <p:pic>
        <p:nvPicPr>
          <p:cNvPr id="6" name="Picture 5">
            <a:extLst>
              <a:ext uri="{FF2B5EF4-FFF2-40B4-BE49-F238E27FC236}">
                <a16:creationId xmlns:a16="http://schemas.microsoft.com/office/drawing/2014/main" id="{CC46676D-7C83-49AD-8E44-30AFFC01F301}"/>
              </a:ext>
            </a:extLst>
          </p:cNvPr>
          <p:cNvPicPr>
            <a:picLocks noChangeAspect="1"/>
          </p:cNvPicPr>
          <p:nvPr/>
        </p:nvPicPr>
        <p:blipFill>
          <a:blip r:embed="rId5"/>
          <a:stretch>
            <a:fillRect/>
          </a:stretch>
        </p:blipFill>
        <p:spPr>
          <a:xfrm>
            <a:off x="4046797" y="3854929"/>
            <a:ext cx="1841007" cy="2843212"/>
          </a:xfrm>
          <a:prstGeom prst="rect">
            <a:avLst/>
          </a:prstGeom>
        </p:spPr>
      </p:pic>
      <p:pic>
        <p:nvPicPr>
          <p:cNvPr id="7" name="Picture 6">
            <a:extLst>
              <a:ext uri="{FF2B5EF4-FFF2-40B4-BE49-F238E27FC236}">
                <a16:creationId xmlns:a16="http://schemas.microsoft.com/office/drawing/2014/main" id="{5BC6B0BE-89C4-4BCB-893F-AD0C1DFC9A2F}"/>
              </a:ext>
            </a:extLst>
          </p:cNvPr>
          <p:cNvPicPr>
            <a:picLocks noChangeAspect="1"/>
          </p:cNvPicPr>
          <p:nvPr/>
        </p:nvPicPr>
        <p:blipFill>
          <a:blip r:embed="rId6"/>
          <a:stretch>
            <a:fillRect/>
          </a:stretch>
        </p:blipFill>
        <p:spPr>
          <a:xfrm>
            <a:off x="5741530" y="2358878"/>
            <a:ext cx="2114208" cy="2629546"/>
          </a:xfrm>
          <a:prstGeom prst="rect">
            <a:avLst/>
          </a:prstGeom>
        </p:spPr>
      </p:pic>
      <p:pic>
        <p:nvPicPr>
          <p:cNvPr id="8" name="Picture 7">
            <a:extLst>
              <a:ext uri="{FF2B5EF4-FFF2-40B4-BE49-F238E27FC236}">
                <a16:creationId xmlns:a16="http://schemas.microsoft.com/office/drawing/2014/main" id="{D37FB34B-F0DE-46FC-A696-A90D054D9E05}"/>
              </a:ext>
            </a:extLst>
          </p:cNvPr>
          <p:cNvPicPr>
            <a:picLocks noChangeAspect="1"/>
          </p:cNvPicPr>
          <p:nvPr/>
        </p:nvPicPr>
        <p:blipFill>
          <a:blip r:embed="rId7"/>
          <a:stretch>
            <a:fillRect/>
          </a:stretch>
        </p:blipFill>
        <p:spPr>
          <a:xfrm>
            <a:off x="7777497" y="3902028"/>
            <a:ext cx="1741177" cy="2708498"/>
          </a:xfrm>
          <a:prstGeom prst="rect">
            <a:avLst/>
          </a:prstGeom>
        </p:spPr>
      </p:pic>
      <p:pic>
        <p:nvPicPr>
          <p:cNvPr id="9" name="Picture 8">
            <a:extLst>
              <a:ext uri="{FF2B5EF4-FFF2-40B4-BE49-F238E27FC236}">
                <a16:creationId xmlns:a16="http://schemas.microsoft.com/office/drawing/2014/main" id="{5422573C-1B0D-4387-B557-3B89F71F8037}"/>
              </a:ext>
            </a:extLst>
          </p:cNvPr>
          <p:cNvPicPr>
            <a:picLocks noChangeAspect="1"/>
          </p:cNvPicPr>
          <p:nvPr/>
        </p:nvPicPr>
        <p:blipFill>
          <a:blip r:embed="rId8"/>
          <a:stretch>
            <a:fillRect/>
          </a:stretch>
        </p:blipFill>
        <p:spPr>
          <a:xfrm>
            <a:off x="9467512" y="2294183"/>
            <a:ext cx="2404030" cy="2959875"/>
          </a:xfrm>
          <a:prstGeom prst="rect">
            <a:avLst/>
          </a:prstGeom>
        </p:spPr>
      </p:pic>
    </p:spTree>
    <p:extLst>
      <p:ext uri="{BB962C8B-B14F-4D97-AF65-F5344CB8AC3E}">
        <p14:creationId xmlns:p14="http://schemas.microsoft.com/office/powerpoint/2010/main" val="32760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88BE-E166-475B-98F1-B3B5BE046761}"/>
              </a:ext>
            </a:extLst>
          </p:cNvPr>
          <p:cNvSpPr>
            <a:spLocks noGrp="1"/>
          </p:cNvSpPr>
          <p:nvPr>
            <p:ph type="title"/>
          </p:nvPr>
        </p:nvSpPr>
        <p:spPr/>
        <p:txBody>
          <a:bodyPr/>
          <a:lstStyle/>
          <a:p>
            <a:r>
              <a:rPr lang="en-GB" dirty="0"/>
              <a:t>maths</a:t>
            </a:r>
          </a:p>
        </p:txBody>
      </p:sp>
      <p:sp>
        <p:nvSpPr>
          <p:cNvPr id="3" name="Content Placeholder 2">
            <a:extLst>
              <a:ext uri="{FF2B5EF4-FFF2-40B4-BE49-F238E27FC236}">
                <a16:creationId xmlns:a16="http://schemas.microsoft.com/office/drawing/2014/main" id="{0C085671-CF7A-4493-B4FF-FD0A2399CA1F}"/>
              </a:ext>
            </a:extLst>
          </p:cNvPr>
          <p:cNvSpPr>
            <a:spLocks noGrp="1"/>
          </p:cNvSpPr>
          <p:nvPr>
            <p:ph idx="1"/>
          </p:nvPr>
        </p:nvSpPr>
        <p:spPr/>
        <p:txBody>
          <a:bodyPr/>
          <a:lstStyle/>
          <a:p>
            <a:pPr marL="0" indent="0">
              <a:buNone/>
            </a:pPr>
            <a:r>
              <a:rPr lang="en-GB" dirty="0"/>
              <a:t>We follow the White Rose maths scheme with challenge provided from </a:t>
            </a:r>
            <a:r>
              <a:rPr lang="en-GB" dirty="0" err="1"/>
              <a:t>Planpanion</a:t>
            </a:r>
            <a:r>
              <a:rPr lang="en-GB" dirty="0"/>
              <a:t>. Each lesson provides the opportunity for children to develop their fluency, reasoning and problem solving skills. </a:t>
            </a:r>
          </a:p>
          <a:p>
            <a:pPr marL="0" indent="0">
              <a:buNone/>
            </a:pPr>
            <a:endParaRPr lang="en-GB" dirty="0"/>
          </a:p>
        </p:txBody>
      </p:sp>
      <p:pic>
        <p:nvPicPr>
          <p:cNvPr id="4" name="Picture 3">
            <a:extLst>
              <a:ext uri="{FF2B5EF4-FFF2-40B4-BE49-F238E27FC236}">
                <a16:creationId xmlns:a16="http://schemas.microsoft.com/office/drawing/2014/main" id="{73BE5A5C-66C8-4A09-BB1E-131783A2A891}"/>
              </a:ext>
            </a:extLst>
          </p:cNvPr>
          <p:cNvPicPr>
            <a:picLocks noChangeAspect="1"/>
          </p:cNvPicPr>
          <p:nvPr/>
        </p:nvPicPr>
        <p:blipFill rotWithShape="1">
          <a:blip r:embed="rId2"/>
          <a:srcRect l="29329" t="26046" r="26776" b="44186"/>
          <a:stretch/>
        </p:blipFill>
        <p:spPr>
          <a:xfrm rot="20967379">
            <a:off x="-7179" y="4290893"/>
            <a:ext cx="3938078" cy="1669119"/>
          </a:xfrm>
          <a:prstGeom prst="rect">
            <a:avLst/>
          </a:prstGeom>
        </p:spPr>
      </p:pic>
      <p:pic>
        <p:nvPicPr>
          <p:cNvPr id="5" name="Picture 4">
            <a:extLst>
              <a:ext uri="{FF2B5EF4-FFF2-40B4-BE49-F238E27FC236}">
                <a16:creationId xmlns:a16="http://schemas.microsoft.com/office/drawing/2014/main" id="{633D00EA-0D4C-4C16-B3D6-5A92306333FC}"/>
              </a:ext>
            </a:extLst>
          </p:cNvPr>
          <p:cNvPicPr>
            <a:picLocks noChangeAspect="1"/>
          </p:cNvPicPr>
          <p:nvPr/>
        </p:nvPicPr>
        <p:blipFill rotWithShape="1">
          <a:blip r:embed="rId3"/>
          <a:srcRect l="42700" t="29612" r="28811" b="45581"/>
          <a:stretch/>
        </p:blipFill>
        <p:spPr>
          <a:xfrm>
            <a:off x="4182139" y="3944679"/>
            <a:ext cx="3125972" cy="1701210"/>
          </a:xfrm>
          <a:prstGeom prst="rect">
            <a:avLst/>
          </a:prstGeom>
        </p:spPr>
      </p:pic>
      <p:pic>
        <p:nvPicPr>
          <p:cNvPr id="6" name="Picture 5">
            <a:extLst>
              <a:ext uri="{FF2B5EF4-FFF2-40B4-BE49-F238E27FC236}">
                <a16:creationId xmlns:a16="http://schemas.microsoft.com/office/drawing/2014/main" id="{C3FF346D-8F94-41F5-89B5-DD374FA10FFA}"/>
              </a:ext>
            </a:extLst>
          </p:cNvPr>
          <p:cNvPicPr>
            <a:picLocks noChangeAspect="1"/>
          </p:cNvPicPr>
          <p:nvPr/>
        </p:nvPicPr>
        <p:blipFill rotWithShape="1">
          <a:blip r:embed="rId4"/>
          <a:srcRect l="13631" t="32714" r="29556" b="17674"/>
          <a:stretch/>
        </p:blipFill>
        <p:spPr>
          <a:xfrm rot="496557">
            <a:off x="7508542" y="3742093"/>
            <a:ext cx="4529137" cy="2471899"/>
          </a:xfrm>
          <a:prstGeom prst="rect">
            <a:avLst/>
          </a:prstGeom>
        </p:spPr>
      </p:pic>
    </p:spTree>
    <p:extLst>
      <p:ext uri="{BB962C8B-B14F-4D97-AF65-F5344CB8AC3E}">
        <p14:creationId xmlns:p14="http://schemas.microsoft.com/office/powerpoint/2010/main" val="3111335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48B01-31E8-49E3-94A1-E91ECF5290DE}"/>
              </a:ext>
            </a:extLst>
          </p:cNvPr>
          <p:cNvSpPr>
            <a:spLocks noGrp="1"/>
          </p:cNvSpPr>
          <p:nvPr>
            <p:ph type="title"/>
          </p:nvPr>
        </p:nvSpPr>
        <p:spPr/>
        <p:txBody>
          <a:bodyPr/>
          <a:lstStyle/>
          <a:p>
            <a:r>
              <a:rPr lang="en-GB" dirty="0"/>
              <a:t>Multiplication Tables Check</a:t>
            </a:r>
          </a:p>
        </p:txBody>
      </p:sp>
      <p:sp>
        <p:nvSpPr>
          <p:cNvPr id="6" name="Content Placeholder 5">
            <a:extLst>
              <a:ext uri="{FF2B5EF4-FFF2-40B4-BE49-F238E27FC236}">
                <a16:creationId xmlns:a16="http://schemas.microsoft.com/office/drawing/2014/main" id="{8A81842A-4B86-4450-AACC-1B73FB47D77D}"/>
              </a:ext>
            </a:extLst>
          </p:cNvPr>
          <p:cNvSpPr>
            <a:spLocks noGrp="1"/>
          </p:cNvSpPr>
          <p:nvPr>
            <p:ph idx="1"/>
          </p:nvPr>
        </p:nvSpPr>
        <p:spPr>
          <a:xfrm>
            <a:off x="2231136" y="2638044"/>
            <a:ext cx="8322564" cy="3101983"/>
          </a:xfrm>
        </p:spPr>
        <p:txBody>
          <a:bodyPr/>
          <a:lstStyle/>
          <a:p>
            <a:r>
              <a:rPr lang="en-GB" sz="2000" dirty="0"/>
              <a:t>Taken in June 2024</a:t>
            </a:r>
          </a:p>
          <a:p>
            <a:r>
              <a:rPr lang="en-GB" sz="2000" dirty="0"/>
              <a:t>Purpose: to determine whether your child can fluently recall their times tables up to 12, which is essential for future success in mathematics.</a:t>
            </a:r>
          </a:p>
          <a:p>
            <a:pPr marL="0" indent="0">
              <a:buNone/>
            </a:pPr>
            <a:endParaRPr lang="en-GB" dirty="0"/>
          </a:p>
        </p:txBody>
      </p:sp>
      <p:pic>
        <p:nvPicPr>
          <p:cNvPr id="8" name="Picture 7">
            <a:extLst>
              <a:ext uri="{FF2B5EF4-FFF2-40B4-BE49-F238E27FC236}">
                <a16:creationId xmlns:a16="http://schemas.microsoft.com/office/drawing/2014/main" id="{ECF097E2-46A2-4A93-93C1-C9F5D1A2FE6E}"/>
              </a:ext>
            </a:extLst>
          </p:cNvPr>
          <p:cNvPicPr>
            <a:picLocks noChangeAspect="1"/>
          </p:cNvPicPr>
          <p:nvPr/>
        </p:nvPicPr>
        <p:blipFill>
          <a:blip r:embed="rId2"/>
          <a:stretch>
            <a:fillRect/>
          </a:stretch>
        </p:blipFill>
        <p:spPr>
          <a:xfrm>
            <a:off x="1914525" y="3939516"/>
            <a:ext cx="8639175" cy="2159794"/>
          </a:xfrm>
          <a:prstGeom prst="rect">
            <a:avLst/>
          </a:prstGeom>
        </p:spPr>
      </p:pic>
    </p:spTree>
    <p:extLst>
      <p:ext uri="{BB962C8B-B14F-4D97-AF65-F5344CB8AC3E}">
        <p14:creationId xmlns:p14="http://schemas.microsoft.com/office/powerpoint/2010/main" val="3572881702"/>
      </p:ext>
    </p:extLst>
  </p:cSld>
  <p:clrMapOvr>
    <a:masterClrMapping/>
  </p:clrMapOvr>
</p:sld>
</file>

<file path=ppt/theme/theme1.xml><?xml version="1.0" encoding="utf-8"?>
<a:theme xmlns:a="http://schemas.openxmlformats.org/drawingml/2006/main" name="Parce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607</TotalTime>
  <Words>933</Words>
  <Application>Microsoft Office PowerPoint</Application>
  <PresentationFormat>Widescreen</PresentationFormat>
  <Paragraphs>172</Paragraphs>
  <Slides>29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Gill Sans MT</vt:lpstr>
      <vt:lpstr>Times New Roman</vt:lpstr>
      <vt:lpstr>Tw Cen MT</vt:lpstr>
      <vt:lpstr>Parcel</vt:lpstr>
      <vt:lpstr>1_Parcel</vt:lpstr>
      <vt:lpstr> YEAR 4 CURRICULUM INFORMATION EVENING 2023</vt:lpstr>
      <vt:lpstr>The Year 4 Team</vt:lpstr>
      <vt:lpstr>Our Core Values</vt:lpstr>
      <vt:lpstr>PowerPoint Presentation</vt:lpstr>
      <vt:lpstr>English</vt:lpstr>
      <vt:lpstr>Reading</vt:lpstr>
      <vt:lpstr>Guided Reading</vt:lpstr>
      <vt:lpstr>maths</vt:lpstr>
      <vt:lpstr>Multiplication Tables Check</vt:lpstr>
      <vt:lpstr>New Times Table Passports</vt:lpstr>
      <vt:lpstr>How do we do it?</vt:lpstr>
      <vt:lpstr>PowerPoint Presentation</vt:lpstr>
      <vt:lpstr>PowerPoint Presentation</vt:lpstr>
      <vt:lpstr>History and geography</vt:lpstr>
      <vt:lpstr>science</vt:lpstr>
      <vt:lpstr>Art and design and technology</vt:lpstr>
      <vt:lpstr>Re and psrHe</vt:lpstr>
      <vt:lpstr>Music and French</vt:lpstr>
      <vt:lpstr>Assessment and Marking</vt:lpstr>
      <vt:lpstr>Assessment and Marking</vt:lpstr>
      <vt:lpstr>Home Learning</vt:lpstr>
      <vt:lpstr>Home Learning</vt:lpstr>
      <vt:lpstr>Focus Areas</vt:lpstr>
      <vt:lpstr>PowerPoint Presentation</vt:lpstr>
      <vt:lpstr>PE Days</vt:lpstr>
      <vt:lpstr>PE and Swimming</vt:lpstr>
      <vt:lpstr>Enrichment </vt:lpstr>
      <vt:lpstr>Weekly Newsletter</vt:lpstr>
      <vt:lpstr>Any questions?</vt:lpstr>
    </vt:vector>
  </TitlesOfParts>
  <Company>St Paul's CofE Junior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Curriculum Information Evening 2019</dc:title>
  <dc:creator>Jacqueline Lavrich</dc:creator>
  <cp:lastModifiedBy>Linda Tritton</cp:lastModifiedBy>
  <cp:revision>47</cp:revision>
  <dcterms:created xsi:type="dcterms:W3CDTF">2019-09-14T19:06:21Z</dcterms:created>
  <dcterms:modified xsi:type="dcterms:W3CDTF">2023-09-13T10:36:41Z</dcterms:modified>
</cp:coreProperties>
</file>