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4"/>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91" r:id="rId31"/>
    <p:sldId id="289" r:id="rId32"/>
    <p:sldId id="290" r:id="rId33"/>
  </p:sldIdLst>
  <p:sldSz cx="9144000" cy="5143500" type="screen16x9"/>
  <p:notesSz cx="6858000" cy="9144000"/>
  <p:embeddedFontLst>
    <p:embeddedFont>
      <p:font typeface="Cambria Math" panose="02040503050406030204" pitchFamily="18" charset="0"/>
      <p:regular r:id="rId35"/>
    </p:embeddedFont>
    <p:embeddedFont>
      <p:font typeface="Nunito" panose="020B0604020202020204" charset="0"/>
      <p:regular r:id="rId36"/>
      <p:bold r:id="rId37"/>
      <p:italic r:id="rId38"/>
      <p:boldItalic r:id="rId39"/>
    </p:embeddedFont>
    <p:embeddedFont>
      <p:font typeface="Nunito Sans SemiBold"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971"/>
    <a:srgbClr val="0A5684"/>
    <a:srgbClr val="333399"/>
    <a:srgbClr val="0F4989"/>
    <a:srgbClr val="003399"/>
    <a:srgbClr val="283593"/>
    <a:srgbClr val="CCECFF"/>
    <a:srgbClr val="000099"/>
    <a:srgbClr val="2779F5"/>
    <a:srgbClr val="64A0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9"/>
    <p:restoredTop sz="84615" autoAdjust="0"/>
  </p:normalViewPr>
  <p:slideViewPr>
    <p:cSldViewPr snapToGrid="0">
      <p:cViewPr varScale="1">
        <p:scale>
          <a:sx n="128" d="100"/>
          <a:sy n="128"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6% of questions: making comparisons within the text</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a:p>
            <a:pPr marL="158750" indent="0">
              <a:buNone/>
            </a:pPr>
            <a:r>
              <a:rPr lang="en-GB" dirty="0"/>
              <a:t>Note that for question 18, equivalent fractions e.g. ¾ are accepted. </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grade for Science is also submitted as a teacher assessment and consists of a has met or has not met judgement</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some schools will want to remove the first bullet point, encouraging pupils not to revise at home and instead keep revision in school.</a:t>
            </a:r>
          </a:p>
        </p:txBody>
      </p:sp>
    </p:spTree>
    <p:extLst>
      <p:ext uri="{BB962C8B-B14F-4D97-AF65-F5344CB8AC3E}">
        <p14:creationId xmlns:p14="http://schemas.microsoft.com/office/powerpoint/2010/main" val="3702807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559837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www.gov.uk</a:t>
            </a:r>
            <a:r>
              <a:rPr lang="en-GB" dirty="0"/>
              <a:t>/government/publications/key-stage-2-tests-access-arrangements)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GPS SATs paper. </a:t>
            </a:r>
            <a:br>
              <a:rPr lang="en-GB" dirty="0"/>
            </a:br>
            <a:r>
              <a:rPr lang="en-GB" dirty="0"/>
              <a:t>For question 47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Spelling SATs paper.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hirdspacelearning.com/blog/category/for-paren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mathshub.thirdspacelearning.com/"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618163A6-F846-4680-A03C-D395B37780FA}"/>
              </a:ext>
            </a:extLst>
          </p:cNvPr>
          <p:cNvPicPr>
            <a:picLocks noChangeAspect="1"/>
          </p:cNvPicPr>
          <p:nvPr/>
        </p:nvPicPr>
        <p:blipFill>
          <a:blip r:embed="rId3"/>
          <a:stretch>
            <a:fillRect/>
          </a:stretch>
        </p:blipFill>
        <p:spPr>
          <a:xfrm>
            <a:off x="3724275" y="890155"/>
            <a:ext cx="1619100" cy="1725078"/>
          </a:xfrm>
          <a:prstGeom prst="rect">
            <a:avLst/>
          </a:prstGeom>
          <a:ln w="38100">
            <a:solidFill>
              <a:schemeClr val="bg2">
                <a:lumMod val="75000"/>
              </a:schemeClr>
            </a:solidFill>
          </a:ln>
        </p:spPr>
      </p:pic>
      <p:sp>
        <p:nvSpPr>
          <p:cNvPr id="116" name="Google Shape;116;p23"/>
          <p:cNvSpPr txBox="1">
            <a:spLocks noGrp="1"/>
          </p:cNvSpPr>
          <p:nvPr>
            <p:ph type="ctrTitle"/>
          </p:nvPr>
        </p:nvSpPr>
        <p:spPr>
          <a:xfrm>
            <a:off x="273525" y="3218874"/>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Welcome to the </a:t>
            </a:r>
            <a:br>
              <a:rPr lang="en-US" sz="4000" dirty="0">
                <a:solidFill>
                  <a:schemeClr val="bg1"/>
                </a:solidFill>
                <a:latin typeface="+mj-lt"/>
                <a:ea typeface="Arial"/>
                <a:cs typeface="Arial"/>
                <a:sym typeface="Arial"/>
              </a:rPr>
            </a:br>
            <a:r>
              <a:rPr lang="en-US" sz="4000" dirty="0">
                <a:solidFill>
                  <a:schemeClr val="bg1"/>
                </a:solidFill>
                <a:latin typeface="+mj-lt"/>
                <a:ea typeface="Arial"/>
                <a:cs typeface="Arial"/>
                <a:sym typeface="Arial"/>
              </a:rPr>
              <a:t>Year 6 SATs Presentation</a:t>
            </a:r>
            <a:br>
              <a:rPr lang="en-US" sz="4000" dirty="0">
                <a:solidFill>
                  <a:schemeClr val="bg1"/>
                </a:solidFill>
                <a:latin typeface="+mj-lt"/>
                <a:ea typeface="Arial"/>
                <a:cs typeface="Arial"/>
                <a:sym typeface="Arial"/>
              </a:rPr>
            </a:br>
            <a:r>
              <a:rPr lang="en-US" sz="2800" dirty="0">
                <a:solidFill>
                  <a:schemeClr val="bg1"/>
                </a:solidFill>
                <a:latin typeface="+mj-lt"/>
                <a:ea typeface="Arial"/>
                <a:cs typeface="Arial"/>
                <a:sym typeface="Arial"/>
              </a:rPr>
              <a:t>25</a:t>
            </a:r>
            <a:r>
              <a:rPr lang="en-US" sz="2800" baseline="30000" dirty="0">
                <a:solidFill>
                  <a:schemeClr val="bg1"/>
                </a:solidFill>
                <a:latin typeface="+mj-lt"/>
                <a:ea typeface="Arial"/>
                <a:cs typeface="Arial"/>
                <a:sym typeface="Arial"/>
              </a:rPr>
              <a:t>th</a:t>
            </a:r>
            <a:r>
              <a:rPr lang="en-US" sz="2800" dirty="0">
                <a:solidFill>
                  <a:schemeClr val="bg1"/>
                </a:solidFill>
                <a:latin typeface="+mj-lt"/>
                <a:ea typeface="Arial"/>
                <a:cs typeface="Arial"/>
                <a:sym typeface="Arial"/>
              </a:rPr>
              <a:t> March 2025</a:t>
            </a:r>
            <a:endParaRPr sz="3800" dirty="0">
              <a:solidFill>
                <a:schemeClr val="bg1"/>
              </a:solidFill>
              <a:latin typeface="+mj-lt"/>
              <a:ea typeface="Nunito Sans Light"/>
              <a:cs typeface="Nunito Sans Light"/>
              <a:sym typeface="Nunito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13</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5" name="Picture 4">
            <a:extLst>
              <a:ext uri="{FF2B5EF4-FFF2-40B4-BE49-F238E27FC236}">
                <a16:creationId xmlns:a16="http://schemas.microsoft.com/office/drawing/2014/main" id="{CAB63A28-76BC-492D-920E-DE138E9BA7E4}"/>
              </a:ext>
            </a:extLst>
          </p:cNvPr>
          <p:cNvPicPr>
            <a:picLocks noChangeAspect="1"/>
          </p:cNvPicPr>
          <p:nvPr/>
        </p:nvPicPr>
        <p:blipFill>
          <a:blip r:embed="rId2"/>
          <a:stretch>
            <a:fillRect/>
          </a:stretch>
        </p:blipFill>
        <p:spPr>
          <a:xfrm>
            <a:off x="8348248" y="86683"/>
            <a:ext cx="577902" cy="615729"/>
          </a:xfrm>
          <a:prstGeom prst="rect">
            <a:avLst/>
          </a:prstGeom>
        </p:spPr>
      </p:pic>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C9DD6C51-6AA3-044A-81E6-9C906A81E3B7}"/>
              </a:ext>
            </a:extLst>
          </p:cNvPr>
          <p:cNvPicPr>
            <a:picLocks noChangeAspect="1"/>
          </p:cNvPicPr>
          <p:nvPr/>
        </p:nvPicPr>
        <p:blipFill>
          <a:blip r:embed="rId3"/>
          <a:stretch>
            <a:fillRect/>
          </a:stretch>
        </p:blipFill>
        <p:spPr>
          <a:xfrm>
            <a:off x="311699" y="1801596"/>
            <a:ext cx="4358110" cy="87285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0C38190-C38C-9A45-B684-0984AB9A355F}"/>
              </a:ext>
            </a:extLst>
          </p:cNvPr>
          <p:cNvPicPr>
            <a:picLocks noChangeAspect="1"/>
          </p:cNvPicPr>
          <p:nvPr/>
        </p:nvPicPr>
        <p:blipFill>
          <a:blip r:embed="rId4"/>
          <a:stretch>
            <a:fillRect/>
          </a:stretch>
        </p:blipFill>
        <p:spPr>
          <a:xfrm>
            <a:off x="4767620" y="1801596"/>
            <a:ext cx="4139070" cy="212920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0762B32-DB79-1A42-94C8-E1FCDF9BC949}"/>
              </a:ext>
            </a:extLst>
          </p:cNvPr>
          <p:cNvPicPr>
            <a:picLocks noChangeAspect="1"/>
          </p:cNvPicPr>
          <p:nvPr/>
        </p:nvPicPr>
        <p:blipFill>
          <a:blip r:embed="rId5"/>
          <a:stretch>
            <a:fillRect/>
          </a:stretch>
        </p:blipFill>
        <p:spPr>
          <a:xfrm>
            <a:off x="2392943" y="4017130"/>
            <a:ext cx="4358111" cy="949232"/>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537ECC4-6312-4962-9FE8-FEDABC3AB1BE}"/>
              </a:ext>
            </a:extLst>
          </p:cNvPr>
          <p:cNvPicPr>
            <a:picLocks noChangeAspect="1"/>
          </p:cNvPicPr>
          <p:nvPr/>
        </p:nvPicPr>
        <p:blipFill>
          <a:blip r:embed="rId6"/>
          <a:stretch>
            <a:fillRect/>
          </a:stretch>
        </p:blipFill>
        <p:spPr>
          <a:xfrm>
            <a:off x="8348248" y="86683"/>
            <a:ext cx="577902" cy="615729"/>
          </a:xfrm>
          <a:prstGeom prst="rect">
            <a:avLst/>
          </a:prstGeom>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498233"/>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Picture 4">
            <a:extLst>
              <a:ext uri="{FF2B5EF4-FFF2-40B4-BE49-F238E27FC236}">
                <a16:creationId xmlns:a16="http://schemas.microsoft.com/office/drawing/2014/main" id="{E61A1F81-5C09-D242-930D-2CB9BB9ABAD4}"/>
              </a:ext>
            </a:extLst>
          </p:cNvPr>
          <p:cNvPicPr>
            <a:picLocks noChangeAspect="1"/>
          </p:cNvPicPr>
          <p:nvPr/>
        </p:nvPicPr>
        <p:blipFill>
          <a:blip r:embed="rId3"/>
          <a:stretch>
            <a:fillRect/>
          </a:stretch>
        </p:blipFill>
        <p:spPr>
          <a:xfrm>
            <a:off x="4955248" y="391285"/>
            <a:ext cx="4065910" cy="190480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3C37DBC-4D86-0D4D-88F0-03992D2C9562}"/>
              </a:ext>
            </a:extLst>
          </p:cNvPr>
          <p:cNvPicPr>
            <a:picLocks noChangeAspect="1"/>
          </p:cNvPicPr>
          <p:nvPr/>
        </p:nvPicPr>
        <p:blipFill>
          <a:blip r:embed="rId4"/>
          <a:stretch>
            <a:fillRect/>
          </a:stretch>
        </p:blipFill>
        <p:spPr>
          <a:xfrm>
            <a:off x="5010697" y="2480123"/>
            <a:ext cx="3955012" cy="192861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917E15E-47F8-0F49-8D17-6A19A2DD14F7}"/>
              </a:ext>
            </a:extLst>
          </p:cNvPr>
          <p:cNvPicPr>
            <a:picLocks noChangeAspect="1"/>
          </p:cNvPicPr>
          <p:nvPr/>
        </p:nvPicPr>
        <p:blipFill>
          <a:blip r:embed="rId5"/>
          <a:stretch>
            <a:fillRect/>
          </a:stretch>
        </p:blipFill>
        <p:spPr>
          <a:xfrm>
            <a:off x="217850" y="1521120"/>
            <a:ext cx="4065910" cy="1275694"/>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B8C77CA-1323-0B45-A827-EE6A39CE23B3}"/>
              </a:ext>
            </a:extLst>
          </p:cNvPr>
          <p:cNvPicPr>
            <a:picLocks noChangeAspect="1"/>
          </p:cNvPicPr>
          <p:nvPr/>
        </p:nvPicPr>
        <p:blipFill>
          <a:blip r:embed="rId6"/>
          <a:stretch>
            <a:fillRect/>
          </a:stretch>
        </p:blipFill>
        <p:spPr>
          <a:xfrm>
            <a:off x="273299" y="2891443"/>
            <a:ext cx="3955012" cy="156893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8A88BBF-0140-4B67-8EEC-6429A054B1BA}"/>
              </a:ext>
            </a:extLst>
          </p:cNvPr>
          <p:cNvPicPr>
            <a:picLocks noChangeAspect="1"/>
          </p:cNvPicPr>
          <p:nvPr/>
        </p:nvPicPr>
        <p:blipFill>
          <a:blip r:embed="rId7"/>
          <a:stretch>
            <a:fillRect/>
          </a:stretch>
        </p:blipFill>
        <p:spPr>
          <a:xfrm>
            <a:off x="8348248" y="86683"/>
            <a:ext cx="577902" cy="615729"/>
          </a:xfrm>
          <a:prstGeom prst="rect">
            <a:avLst/>
          </a:prstGeom>
        </p:spPr>
      </p:pic>
    </p:spTree>
    <p:extLst>
      <p:ext uri="{BB962C8B-B14F-4D97-AF65-F5344CB8AC3E}">
        <p14:creationId xmlns:p14="http://schemas.microsoft.com/office/powerpoint/2010/main" val="85491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a:extLst>
              <a:ext uri="{FF2B5EF4-FFF2-40B4-BE49-F238E27FC236}">
                <a16:creationId xmlns:a16="http://schemas.microsoft.com/office/drawing/2014/main" id="{0490806F-7E57-D647-AB37-C50AE5E08D62}"/>
              </a:ext>
            </a:extLst>
          </p:cNvPr>
          <p:cNvPicPr>
            <a:picLocks noChangeAspect="1"/>
          </p:cNvPicPr>
          <p:nvPr/>
        </p:nvPicPr>
        <p:blipFill>
          <a:blip r:embed="rId3"/>
          <a:stretch>
            <a:fillRect/>
          </a:stretch>
        </p:blipFill>
        <p:spPr>
          <a:xfrm>
            <a:off x="311699" y="1535307"/>
            <a:ext cx="4298482" cy="232167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99AFFCE-D7F1-1A48-B9B6-D716E5C061D4}"/>
              </a:ext>
            </a:extLst>
          </p:cNvPr>
          <p:cNvPicPr>
            <a:picLocks noChangeAspect="1"/>
          </p:cNvPicPr>
          <p:nvPr/>
        </p:nvPicPr>
        <p:blipFill>
          <a:blip r:embed="rId4"/>
          <a:stretch>
            <a:fillRect/>
          </a:stretch>
        </p:blipFill>
        <p:spPr>
          <a:xfrm>
            <a:off x="4940050" y="829088"/>
            <a:ext cx="3997695" cy="373411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3201320-AE16-4AEA-A279-C1127B800EF6}"/>
              </a:ext>
            </a:extLst>
          </p:cNvPr>
          <p:cNvPicPr>
            <a:picLocks noChangeAspect="1"/>
          </p:cNvPicPr>
          <p:nvPr/>
        </p:nvPicPr>
        <p:blipFill>
          <a:blip r:embed="rId5"/>
          <a:stretch>
            <a:fillRect/>
          </a:stretch>
        </p:blipFill>
        <p:spPr>
          <a:xfrm>
            <a:off x="8348248" y="86683"/>
            <a:ext cx="577902" cy="615729"/>
          </a:xfrm>
          <a:prstGeom prst="rect">
            <a:avLst/>
          </a:prstGeom>
        </p:spPr>
      </p:pic>
    </p:spTree>
    <p:extLst>
      <p:ext uri="{BB962C8B-B14F-4D97-AF65-F5344CB8AC3E}">
        <p14:creationId xmlns:p14="http://schemas.microsoft.com/office/powerpoint/2010/main" val="403168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2024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pic>
        <p:nvPicPr>
          <p:cNvPr id="5" name="Picture 4">
            <a:extLst>
              <a:ext uri="{FF2B5EF4-FFF2-40B4-BE49-F238E27FC236}">
                <a16:creationId xmlns:a16="http://schemas.microsoft.com/office/drawing/2014/main" id="{CEEED0B9-2476-43D0-B6CB-A02084FE6095}"/>
              </a:ext>
            </a:extLst>
          </p:cNvPr>
          <p:cNvPicPr>
            <a:picLocks noChangeAspect="1"/>
          </p:cNvPicPr>
          <p:nvPr/>
        </p:nvPicPr>
        <p:blipFill>
          <a:blip r:embed="rId3"/>
          <a:stretch>
            <a:fillRect/>
          </a:stretch>
        </p:blipFill>
        <p:spPr>
          <a:xfrm>
            <a:off x="8348248" y="86683"/>
            <a:ext cx="577902" cy="615729"/>
          </a:xfrm>
          <a:prstGeom prst="rect">
            <a:avLst/>
          </a:prstGeom>
        </p:spPr>
      </p:pic>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14</a:t>
            </a:r>
            <a:r>
              <a:rPr lang="en-GB" baseline="30000" dirty="0"/>
              <a:t>th</a:t>
            </a:r>
            <a:r>
              <a:rPr lang="en-GB" dirty="0"/>
              <a:t> May and Thursday 15</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14</a:t>
            </a:r>
            <a:r>
              <a:rPr lang="en-GB" baseline="30000" dirty="0"/>
              <a:t>th</a:t>
            </a:r>
            <a:r>
              <a:rPr lang="en-GB" dirty="0"/>
              <a:t> May</a:t>
            </a:r>
          </a:p>
          <a:p>
            <a:endParaRPr lang="en-GB" dirty="0"/>
          </a:p>
          <a:p>
            <a:r>
              <a:rPr lang="en-GB" dirty="0"/>
              <a:t>Paper 2: Reasoning (40 minutes) – Wednesday 15</a:t>
            </a:r>
            <a:r>
              <a:rPr lang="en-GB" baseline="30000" dirty="0"/>
              <a:t>th</a:t>
            </a:r>
            <a:r>
              <a:rPr lang="en-GB" dirty="0"/>
              <a:t> May</a:t>
            </a:r>
          </a:p>
          <a:p>
            <a:endParaRPr lang="en-GB" dirty="0"/>
          </a:p>
          <a:p>
            <a:r>
              <a:rPr lang="en-GB" dirty="0"/>
              <a:t>Paper 3: Reasoning (40 minutes) – Thursday 15</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5" name="Picture 4">
            <a:extLst>
              <a:ext uri="{FF2B5EF4-FFF2-40B4-BE49-F238E27FC236}">
                <a16:creationId xmlns:a16="http://schemas.microsoft.com/office/drawing/2014/main" id="{4F9FE4D6-5079-4EFD-A58E-1A86AA7311C6}"/>
              </a:ext>
            </a:extLst>
          </p:cNvPr>
          <p:cNvPicPr>
            <a:picLocks noChangeAspect="1"/>
          </p:cNvPicPr>
          <p:nvPr/>
        </p:nvPicPr>
        <p:blipFill>
          <a:blip r:embed="rId2"/>
          <a:stretch>
            <a:fillRect/>
          </a:stretch>
        </p:blipFill>
        <p:spPr>
          <a:xfrm>
            <a:off x="8348248" y="86683"/>
            <a:ext cx="577902" cy="615729"/>
          </a:xfrm>
          <a:prstGeom prst="rect">
            <a:avLst/>
          </a:prstGeom>
        </p:spPr>
      </p:pic>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7" name="Picture 6">
            <a:extLst>
              <a:ext uri="{FF2B5EF4-FFF2-40B4-BE49-F238E27FC236}">
                <a16:creationId xmlns:a16="http://schemas.microsoft.com/office/drawing/2014/main" id="{1D564DC7-68AE-1F46-9C20-137472475C8D}"/>
              </a:ext>
            </a:extLst>
          </p:cNvPr>
          <p:cNvPicPr>
            <a:picLocks noChangeAspect="1"/>
          </p:cNvPicPr>
          <p:nvPr/>
        </p:nvPicPr>
        <p:blipFill>
          <a:blip r:embed="rId3"/>
          <a:stretch>
            <a:fillRect/>
          </a:stretch>
        </p:blipFill>
        <p:spPr>
          <a:xfrm>
            <a:off x="5614101" y="2203301"/>
            <a:ext cx="3358019" cy="254045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84545C5-54F5-E14D-A8D2-A61A83DD3878}"/>
              </a:ext>
            </a:extLst>
          </p:cNvPr>
          <p:cNvPicPr>
            <a:picLocks noChangeAspect="1"/>
          </p:cNvPicPr>
          <p:nvPr/>
        </p:nvPicPr>
        <p:blipFill>
          <a:blip r:embed="rId4"/>
          <a:stretch>
            <a:fillRect/>
          </a:stretch>
        </p:blipFill>
        <p:spPr>
          <a:xfrm>
            <a:off x="2373274" y="2203301"/>
            <a:ext cx="3116164" cy="285351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C7646BA-35A1-48A7-A6AA-5AC5A550D4B6}"/>
              </a:ext>
            </a:extLst>
          </p:cNvPr>
          <p:cNvPicPr>
            <a:picLocks noChangeAspect="1"/>
          </p:cNvPicPr>
          <p:nvPr/>
        </p:nvPicPr>
        <p:blipFill>
          <a:blip r:embed="rId5"/>
          <a:stretch>
            <a:fillRect/>
          </a:stretch>
        </p:blipFill>
        <p:spPr>
          <a:xfrm>
            <a:off x="8348248" y="86683"/>
            <a:ext cx="577902" cy="615729"/>
          </a:xfrm>
          <a:prstGeom prst="rect">
            <a:avLst/>
          </a:prstGeom>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B244C6-4D24-894A-ADE6-ABF0058E0B79}"/>
              </a:ext>
            </a:extLst>
          </p:cNvPr>
          <p:cNvPicPr>
            <a:picLocks noChangeAspect="1"/>
          </p:cNvPicPr>
          <p:nvPr/>
        </p:nvPicPr>
        <p:blipFill>
          <a:blip r:embed="rId3"/>
          <a:stretch>
            <a:fillRect/>
          </a:stretch>
        </p:blipFill>
        <p:spPr>
          <a:xfrm>
            <a:off x="4696622" y="3029584"/>
            <a:ext cx="3808591" cy="1621372"/>
          </a:xfrm>
          <a:prstGeom prst="rect">
            <a:avLst/>
          </a:prstGeom>
        </p:spPr>
      </p:pic>
      <p:pic>
        <p:nvPicPr>
          <p:cNvPr id="7" name="Picture 6">
            <a:extLst>
              <a:ext uri="{FF2B5EF4-FFF2-40B4-BE49-F238E27FC236}">
                <a16:creationId xmlns:a16="http://schemas.microsoft.com/office/drawing/2014/main" id="{234E48BF-7FB3-4F4F-B646-4F1A0F4D7A38}"/>
              </a:ext>
            </a:extLst>
          </p:cNvPr>
          <p:cNvPicPr>
            <a:picLocks noChangeAspect="1"/>
          </p:cNvPicPr>
          <p:nvPr/>
        </p:nvPicPr>
        <p:blipFill>
          <a:blip r:embed="rId4"/>
          <a:stretch>
            <a:fillRect/>
          </a:stretch>
        </p:blipFill>
        <p:spPr>
          <a:xfrm>
            <a:off x="530783" y="3029584"/>
            <a:ext cx="3822506" cy="162729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8735556-6D03-104B-B603-79DF96095CB2}"/>
              </a:ext>
            </a:extLst>
          </p:cNvPr>
          <p:cNvPicPr>
            <a:picLocks noChangeAspect="1"/>
          </p:cNvPicPr>
          <p:nvPr/>
        </p:nvPicPr>
        <p:blipFill>
          <a:blip r:embed="rId5"/>
          <a:stretch>
            <a:fillRect/>
          </a:stretch>
        </p:blipFill>
        <p:spPr>
          <a:xfrm>
            <a:off x="4691962" y="1175845"/>
            <a:ext cx="3813251" cy="161790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42B0BD5-57D2-174E-8EEE-B0A085A2B4ED}"/>
              </a:ext>
            </a:extLst>
          </p:cNvPr>
          <p:cNvPicPr>
            <a:picLocks noChangeAspect="1"/>
          </p:cNvPicPr>
          <p:nvPr/>
        </p:nvPicPr>
        <p:blipFill>
          <a:blip r:embed="rId6"/>
          <a:stretch>
            <a:fillRect/>
          </a:stretch>
        </p:blipFill>
        <p:spPr>
          <a:xfrm>
            <a:off x="530783" y="1171152"/>
            <a:ext cx="3817044" cy="162729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7.680</a:t>
              </a:r>
            </a:p>
            <a:p>
              <a:pPr marL="0" indent="0">
                <a:lnSpc>
                  <a:spcPct val="100000"/>
                </a:lnSpc>
                <a:buFont typeface="Nunito"/>
                <a:buNone/>
              </a:pPr>
              <a:r>
                <a:rPr lang="en-GB" sz="1200" u="sng" dirty="0"/>
                <a:t>+ 13.493</a:t>
              </a:r>
              <a:r>
                <a:rPr lang="en-GB" sz="1200" u="sng" dirty="0">
                  <a:solidFill>
                    <a:schemeClr val="bg1"/>
                  </a:solidFill>
                </a:rPr>
                <a:t>.</a:t>
              </a:r>
            </a:p>
            <a:p>
              <a:pPr marL="0" indent="0">
                <a:lnSpc>
                  <a:spcPct val="100000"/>
                </a:lnSpc>
                <a:buFont typeface="Nunito"/>
                <a:buNone/>
              </a:pPr>
              <a:r>
                <a:rPr lang="en-GB" sz="1200" u="sng" dirty="0"/>
                <a:t>   21.173 </a:t>
              </a:r>
            </a:p>
            <a:p>
              <a:pPr marL="0" indent="0">
                <a:lnSpc>
                  <a:spcPct val="150000"/>
                </a:lnSpc>
                <a:buFont typeface="Nunito"/>
                <a:buNone/>
              </a:pPr>
              <a:r>
                <a:rPr lang="en-GB" sz="1200" baseline="30000" dirty="0"/>
                <a:t>     1  1  1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21.173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644821"/>
            <a:ext cx="2682307" cy="966165"/>
            <a:chOff x="5219763" y="1644821"/>
            <a:chExt cx="2682307" cy="9661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637741"/>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Using known fact of 64 ÷ 8 = 8</a:t>
              </a:r>
            </a:p>
          </p:txBody>
        </p:sp>
        <p:sp>
          <p:nvSpPr>
            <p:cNvPr id="30" name="TextBox 29">
              <a:extLst>
                <a:ext uri="{FF2B5EF4-FFF2-40B4-BE49-F238E27FC236}">
                  <a16:creationId xmlns:a16="http://schemas.microsoft.com/office/drawing/2014/main" id="{7B1FB633-1282-45F6-A240-985296EBD057}"/>
                </a:ext>
              </a:extLst>
            </p:cNvPr>
            <p:cNvSpPr txBox="1"/>
            <p:nvPr/>
          </p:nvSpPr>
          <p:spPr>
            <a:xfrm>
              <a:off x="7280746" y="2333987"/>
              <a:ext cx="621324" cy="276999"/>
            </a:xfrm>
            <a:prstGeom prst="rect">
              <a:avLst/>
            </a:prstGeom>
            <a:noFill/>
          </p:spPr>
          <p:txBody>
            <a:bodyPr wrap="square">
              <a:spAutoFit/>
            </a:bodyPr>
            <a:lstStyle/>
            <a:p>
              <a:pPr algn="ctr"/>
              <a:r>
                <a:rPr lang="en-GB" sz="1200" dirty="0"/>
                <a:t>80</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118142" y="3474968"/>
            <a:ext cx="2783928" cy="967053"/>
            <a:chOff x="897119" y="3500318"/>
            <a:chExt cx="2783928" cy="967053"/>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897119" y="3500318"/>
              <a:ext cx="1000775"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3</a:t>
              </a:r>
              <a:r>
                <a:rPr lang="en-GB" sz="1200" baseline="30000" dirty="0"/>
                <a:t>3</a:t>
              </a:r>
              <a:r>
                <a:rPr lang="en-GB" sz="1200" dirty="0"/>
                <a:t> = 27</a:t>
              </a:r>
            </a:p>
            <a:p>
              <a:pPr marL="0" indent="0">
                <a:lnSpc>
                  <a:spcPct val="100000"/>
                </a:lnSpc>
                <a:buFont typeface="Nunito"/>
                <a:buNone/>
              </a:pPr>
              <a:r>
                <a:rPr lang="en-GB" sz="1200" dirty="0"/>
                <a:t>2 + 27 = 29</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29</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71843" cy="1139414"/>
            <a:chOff x="5082006" y="3429792"/>
            <a:chExt cx="2771843" cy="1139414"/>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1</m:t>
                          </m:r>
                        </m:num>
                        <m:den>
                          <m:r>
                            <m:rPr>
                              <m:nor/>
                            </m:rPr>
                            <a:rPr lang="en-GB" sz="1200" b="0" i="0" dirty="0" smtClean="0"/>
                            <m:t>3</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5</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32525" y="4122481"/>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32525" y="4122481"/>
                  <a:ext cx="621324" cy="446725"/>
                </a:xfrm>
                <a:prstGeom prst="rect">
                  <a:avLst/>
                </a:prstGeom>
                <a:blipFill>
                  <a:blip r:embed="rId8"/>
                  <a:stretch>
                    <a:fillRect/>
                  </a:stretch>
                </a:blipFill>
              </p:spPr>
              <p:txBody>
                <a:bodyPr/>
                <a:lstStyle/>
                <a:p>
                  <a:r>
                    <a:rPr lang="en-GB">
                      <a:noFill/>
                    </a:rPr>
                    <a:t> </a:t>
                  </a:r>
                </a:p>
              </p:txBody>
            </p:sp>
          </mc:Fallback>
        </mc:AlternateContent>
      </p:grpSp>
      <p:pic>
        <p:nvPicPr>
          <p:cNvPr id="21" name="Picture 20">
            <a:extLst>
              <a:ext uri="{FF2B5EF4-FFF2-40B4-BE49-F238E27FC236}">
                <a16:creationId xmlns:a16="http://schemas.microsoft.com/office/drawing/2014/main" id="{88EA03FD-9748-4209-AC3B-2DC9F08C08F5}"/>
              </a:ext>
            </a:extLst>
          </p:cNvPr>
          <p:cNvPicPr>
            <a:picLocks noChangeAspect="1"/>
          </p:cNvPicPr>
          <p:nvPr/>
        </p:nvPicPr>
        <p:blipFill>
          <a:blip r:embed="rId9"/>
          <a:stretch>
            <a:fillRect/>
          </a:stretch>
        </p:blipFill>
        <p:spPr>
          <a:xfrm>
            <a:off x="8348248" y="86683"/>
            <a:ext cx="577902" cy="615729"/>
          </a:xfrm>
          <a:prstGeom prst="rect">
            <a:avLst/>
          </a:prstGeom>
        </p:spPr>
      </p:pic>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6" name="Picture 5">
            <a:extLst>
              <a:ext uri="{FF2B5EF4-FFF2-40B4-BE49-F238E27FC236}">
                <a16:creationId xmlns:a16="http://schemas.microsoft.com/office/drawing/2014/main" id="{C05FC00D-8044-2D49-BF11-01FB13E52790}"/>
              </a:ext>
            </a:extLst>
          </p:cNvPr>
          <p:cNvPicPr>
            <a:picLocks noChangeAspect="1"/>
          </p:cNvPicPr>
          <p:nvPr/>
        </p:nvPicPr>
        <p:blipFill>
          <a:blip r:embed="rId3"/>
          <a:stretch>
            <a:fillRect/>
          </a:stretch>
        </p:blipFill>
        <p:spPr>
          <a:xfrm>
            <a:off x="217850" y="1271355"/>
            <a:ext cx="4071324" cy="188175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EC17FA1-8A3C-EA49-B709-EDF435343678}"/>
              </a:ext>
            </a:extLst>
          </p:cNvPr>
          <p:cNvPicPr>
            <a:picLocks noChangeAspect="1"/>
          </p:cNvPicPr>
          <p:nvPr/>
        </p:nvPicPr>
        <p:blipFill>
          <a:blip r:embed="rId4"/>
          <a:stretch>
            <a:fillRect/>
          </a:stretch>
        </p:blipFill>
        <p:spPr>
          <a:xfrm>
            <a:off x="4391185" y="956690"/>
            <a:ext cx="4629973" cy="370652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FFEF4C-5890-4138-8146-D756C357A6B9}"/>
              </a:ext>
            </a:extLst>
          </p:cNvPr>
          <p:cNvPicPr>
            <a:picLocks noChangeAspect="1"/>
          </p:cNvPicPr>
          <p:nvPr/>
        </p:nvPicPr>
        <p:blipFill>
          <a:blip r:embed="rId5"/>
          <a:stretch>
            <a:fillRect/>
          </a:stretch>
        </p:blipFill>
        <p:spPr>
          <a:xfrm>
            <a:off x="8348248" y="86683"/>
            <a:ext cx="577902" cy="615729"/>
          </a:xfrm>
          <a:prstGeom prst="rect">
            <a:avLst/>
          </a:prstGeom>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14</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15</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pic>
        <p:nvPicPr>
          <p:cNvPr id="5" name="Picture 4">
            <a:extLst>
              <a:ext uri="{FF2B5EF4-FFF2-40B4-BE49-F238E27FC236}">
                <a16:creationId xmlns:a16="http://schemas.microsoft.com/office/drawing/2014/main" id="{6769DBCF-6A7D-467C-BC2B-17CED780EECB}"/>
              </a:ext>
            </a:extLst>
          </p:cNvPr>
          <p:cNvPicPr>
            <a:picLocks noChangeAspect="1"/>
          </p:cNvPicPr>
          <p:nvPr/>
        </p:nvPicPr>
        <p:blipFill>
          <a:blip r:embed="rId3"/>
          <a:stretch>
            <a:fillRect/>
          </a:stretch>
        </p:blipFill>
        <p:spPr>
          <a:xfrm>
            <a:off x="8348248" y="86683"/>
            <a:ext cx="577902" cy="615729"/>
          </a:xfrm>
          <a:prstGeom prst="rect">
            <a:avLst/>
          </a:prstGeom>
        </p:spPr>
      </p:pic>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12</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15</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15</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endParaRPr kumimoji="0" lang="en-GB" sz="1050" b="0" i="1" u="none" strike="noStrike" kern="0" cap="none" spc="0" normalizeH="0" baseline="0" dirty="0">
              <a:ln>
                <a:noFill/>
              </a:ln>
              <a:solidFill>
                <a:srgbClr val="000000"/>
              </a:solidFill>
              <a:effectLst/>
              <a:uLnTx/>
              <a:uFillTx/>
              <a:latin typeface="Arial"/>
              <a:ea typeface="Arial"/>
              <a:cs typeface="Arial"/>
              <a:sym typeface="Arial"/>
            </a:endParaRP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pic>
        <p:nvPicPr>
          <p:cNvPr id="5" name="Picture 4">
            <a:extLst>
              <a:ext uri="{FF2B5EF4-FFF2-40B4-BE49-F238E27FC236}">
                <a16:creationId xmlns:a16="http://schemas.microsoft.com/office/drawing/2014/main" id="{EF07F136-A373-47E7-927E-FAC029B19BEB}"/>
              </a:ext>
            </a:extLst>
          </p:cNvPr>
          <p:cNvPicPr>
            <a:picLocks noChangeAspect="1"/>
          </p:cNvPicPr>
          <p:nvPr/>
        </p:nvPicPr>
        <p:blipFill>
          <a:blip r:embed="rId3"/>
          <a:stretch>
            <a:fillRect/>
          </a:stretch>
        </p:blipFill>
        <p:spPr>
          <a:xfrm>
            <a:off x="8348248" y="86683"/>
            <a:ext cx="577902" cy="615729"/>
          </a:xfrm>
          <a:prstGeom prst="rect">
            <a:avLst/>
          </a:prstGeom>
        </p:spPr>
      </p:pic>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60F93-8838-6F4D-B784-61F86DBF79F9}"/>
              </a:ext>
            </a:extLst>
          </p:cNvPr>
          <p:cNvPicPr>
            <a:picLocks noChangeAspect="1"/>
          </p:cNvPicPr>
          <p:nvPr/>
        </p:nvPicPr>
        <p:blipFill>
          <a:blip r:embed="rId3"/>
          <a:stretch>
            <a:fillRect/>
          </a:stretch>
        </p:blipFill>
        <p:spPr>
          <a:xfrm>
            <a:off x="239958" y="1176570"/>
            <a:ext cx="4043482" cy="174207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81B9226-DA9C-C74B-8F9C-11F4C85FA220}"/>
              </a:ext>
            </a:extLst>
          </p:cNvPr>
          <p:cNvPicPr>
            <a:picLocks noChangeAspect="1"/>
          </p:cNvPicPr>
          <p:nvPr/>
        </p:nvPicPr>
        <p:blipFill>
          <a:blip r:embed="rId4"/>
          <a:stretch>
            <a:fillRect/>
          </a:stretch>
        </p:blipFill>
        <p:spPr>
          <a:xfrm>
            <a:off x="4622558" y="1170620"/>
            <a:ext cx="4043483" cy="190008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855181"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4550495" y="2208372"/>
            <a:ext cx="120958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3,500 to 4,499</a:t>
            </a:r>
          </a:p>
        </p:txBody>
      </p:sp>
      <p:sp>
        <p:nvSpPr>
          <p:cNvPr id="10" name="Text Placeholder 2">
            <a:extLst>
              <a:ext uri="{FF2B5EF4-FFF2-40B4-BE49-F238E27FC236}">
                <a16:creationId xmlns:a16="http://schemas.microsoft.com/office/drawing/2014/main" id="{D26DE7DF-06F2-744C-9121-C049D6B709CF}"/>
              </a:ext>
            </a:extLst>
          </p:cNvPr>
          <p:cNvSpPr txBox="1">
            <a:spLocks/>
          </p:cNvSpPr>
          <p:nvPr/>
        </p:nvSpPr>
        <p:spPr>
          <a:xfrm>
            <a:off x="4374163" y="2640753"/>
            <a:ext cx="1507244"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815,000 to 824,999</a:t>
            </a:r>
          </a:p>
        </p:txBody>
      </p:sp>
      <p:sp>
        <p:nvSpPr>
          <p:cNvPr id="12" name="Text Placeholder 2">
            <a:extLst>
              <a:ext uri="{FF2B5EF4-FFF2-40B4-BE49-F238E27FC236}">
                <a16:creationId xmlns:a16="http://schemas.microsoft.com/office/drawing/2014/main" id="{6D88FBC8-D0DE-664F-87F2-C6B4D1EB2B78}"/>
              </a:ext>
            </a:extLst>
          </p:cNvPr>
          <p:cNvSpPr txBox="1">
            <a:spLocks/>
          </p:cNvSpPr>
          <p:nvPr/>
        </p:nvSpPr>
        <p:spPr>
          <a:xfrm>
            <a:off x="2426832"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4</a:t>
            </a:r>
            <a:endParaRPr lang="en-GB" sz="1200" u="sng" dirty="0"/>
          </a:p>
        </p:txBody>
      </p:sp>
      <p:sp>
        <p:nvSpPr>
          <p:cNvPr id="13" name="Text Placeholder 2">
            <a:extLst>
              <a:ext uri="{FF2B5EF4-FFF2-40B4-BE49-F238E27FC236}">
                <a16:creationId xmlns:a16="http://schemas.microsoft.com/office/drawing/2014/main" id="{993DD15E-6702-6E45-8317-2D7628AF5BD8}"/>
              </a:ext>
            </a:extLst>
          </p:cNvPr>
          <p:cNvSpPr txBox="1">
            <a:spLocks/>
          </p:cNvSpPr>
          <p:nvPr/>
        </p:nvSpPr>
        <p:spPr>
          <a:xfrm>
            <a:off x="2141798" y="2482893"/>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6</a:t>
            </a:r>
            <a:endParaRPr lang="en-GB" sz="1200" u="sng" dirty="0"/>
          </a:p>
        </p:txBody>
      </p:sp>
      <p:pic>
        <p:nvPicPr>
          <p:cNvPr id="14" name="Picture 13">
            <a:extLst>
              <a:ext uri="{FF2B5EF4-FFF2-40B4-BE49-F238E27FC236}">
                <a16:creationId xmlns:a16="http://schemas.microsoft.com/office/drawing/2014/main" id="{03B4D01E-0260-49DC-BC57-352FEF7061EF}"/>
              </a:ext>
            </a:extLst>
          </p:cNvPr>
          <p:cNvPicPr>
            <a:picLocks noChangeAspect="1"/>
          </p:cNvPicPr>
          <p:nvPr/>
        </p:nvPicPr>
        <p:blipFill>
          <a:blip r:embed="rId5"/>
          <a:stretch>
            <a:fillRect/>
          </a:stretch>
        </p:blipFill>
        <p:spPr>
          <a:xfrm>
            <a:off x="8348248" y="86683"/>
            <a:ext cx="577902" cy="615729"/>
          </a:xfrm>
          <a:prstGeom prst="rect">
            <a:avLst/>
          </a:prstGeom>
        </p:spPr>
      </p:pic>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A4018F1B-902E-1D41-A7F1-2F31E2F8A285}"/>
              </a:ext>
            </a:extLst>
          </p:cNvPr>
          <p:cNvPicPr>
            <a:picLocks noChangeAspect="1"/>
          </p:cNvPicPr>
          <p:nvPr/>
        </p:nvPicPr>
        <p:blipFill>
          <a:blip r:embed="rId3"/>
          <a:stretch>
            <a:fillRect/>
          </a:stretch>
        </p:blipFill>
        <p:spPr>
          <a:xfrm>
            <a:off x="311700" y="1132903"/>
            <a:ext cx="3404442" cy="337039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07ECAE0-9102-4D46-874C-B66229B6CA39}"/>
              </a:ext>
            </a:extLst>
          </p:cNvPr>
          <p:cNvPicPr>
            <a:picLocks noChangeAspect="1"/>
          </p:cNvPicPr>
          <p:nvPr/>
        </p:nvPicPr>
        <p:blipFill>
          <a:blip r:embed="rId4"/>
          <a:stretch>
            <a:fillRect/>
          </a:stretch>
        </p:blipFill>
        <p:spPr>
          <a:xfrm>
            <a:off x="4235116" y="1132903"/>
            <a:ext cx="4727915" cy="295901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31C3FEA-BEDE-4707-8783-614E395FF511}"/>
              </a:ext>
            </a:extLst>
          </p:cNvPr>
          <p:cNvPicPr>
            <a:picLocks noChangeAspect="1"/>
          </p:cNvPicPr>
          <p:nvPr/>
        </p:nvPicPr>
        <p:blipFill>
          <a:blip r:embed="rId5"/>
          <a:stretch>
            <a:fillRect/>
          </a:stretch>
        </p:blipFill>
        <p:spPr>
          <a:xfrm>
            <a:off x="8348248" y="86683"/>
            <a:ext cx="577902" cy="615729"/>
          </a:xfrm>
          <a:prstGeom prst="rect">
            <a:avLst/>
          </a:prstGeom>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33D2459C-5CFE-674B-B992-FE3322D8FE28}"/>
              </a:ext>
            </a:extLst>
          </p:cNvPr>
          <p:cNvPicPr>
            <a:picLocks noChangeAspect="1"/>
          </p:cNvPicPr>
          <p:nvPr/>
        </p:nvPicPr>
        <p:blipFill>
          <a:blip r:embed="rId3"/>
          <a:stretch>
            <a:fillRect/>
          </a:stretch>
        </p:blipFill>
        <p:spPr>
          <a:xfrm>
            <a:off x="217850" y="1206945"/>
            <a:ext cx="3914932" cy="213439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EF301EF-5A76-AB43-8F06-FE88E88FC4D9}"/>
              </a:ext>
            </a:extLst>
          </p:cNvPr>
          <p:cNvPicPr>
            <a:picLocks noChangeAspect="1"/>
          </p:cNvPicPr>
          <p:nvPr/>
        </p:nvPicPr>
        <p:blipFill>
          <a:blip r:embed="rId4"/>
          <a:stretch>
            <a:fillRect/>
          </a:stretch>
        </p:blipFill>
        <p:spPr>
          <a:xfrm>
            <a:off x="4357121" y="1174079"/>
            <a:ext cx="4731877" cy="222561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BA60E22-6D86-4875-B79C-37FB782CC280}"/>
              </a:ext>
            </a:extLst>
          </p:cNvPr>
          <p:cNvPicPr>
            <a:picLocks noChangeAspect="1"/>
          </p:cNvPicPr>
          <p:nvPr/>
        </p:nvPicPr>
        <p:blipFill>
          <a:blip r:embed="rId5"/>
          <a:stretch>
            <a:fillRect/>
          </a:stretch>
        </p:blipFill>
        <p:spPr>
          <a:xfrm>
            <a:off x="8348248" y="86683"/>
            <a:ext cx="577902" cy="615729"/>
          </a:xfrm>
          <a:prstGeom prst="rect">
            <a:avLst/>
          </a:prstGeom>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5" name="Picture 4">
            <a:extLst>
              <a:ext uri="{FF2B5EF4-FFF2-40B4-BE49-F238E27FC236}">
                <a16:creationId xmlns:a16="http://schemas.microsoft.com/office/drawing/2014/main" id="{612A1FC0-97C3-7A42-B05B-900345436203}"/>
              </a:ext>
            </a:extLst>
          </p:cNvPr>
          <p:cNvPicPr>
            <a:picLocks noChangeAspect="1"/>
          </p:cNvPicPr>
          <p:nvPr/>
        </p:nvPicPr>
        <p:blipFill>
          <a:blip r:embed="rId3"/>
          <a:stretch>
            <a:fillRect/>
          </a:stretch>
        </p:blipFill>
        <p:spPr>
          <a:xfrm>
            <a:off x="217849" y="1174077"/>
            <a:ext cx="3515377" cy="323916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571ED9B-B5BC-D549-A9BA-8519329D029F}"/>
              </a:ext>
            </a:extLst>
          </p:cNvPr>
          <p:cNvPicPr>
            <a:picLocks noChangeAspect="1"/>
          </p:cNvPicPr>
          <p:nvPr/>
        </p:nvPicPr>
        <p:blipFill>
          <a:blip r:embed="rId4"/>
          <a:stretch>
            <a:fillRect/>
          </a:stretch>
        </p:blipFill>
        <p:spPr>
          <a:xfrm>
            <a:off x="4290182" y="1174077"/>
            <a:ext cx="4542118" cy="347853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2ECFF5B-B77F-40AD-9DF5-9D1CD38913D9}"/>
              </a:ext>
            </a:extLst>
          </p:cNvPr>
          <p:cNvPicPr>
            <a:picLocks noChangeAspect="1"/>
          </p:cNvPicPr>
          <p:nvPr/>
        </p:nvPicPr>
        <p:blipFill>
          <a:blip r:embed="rId5"/>
          <a:stretch>
            <a:fillRect/>
          </a:stretch>
        </p:blipFill>
        <p:spPr>
          <a:xfrm>
            <a:off x="8348248" y="86683"/>
            <a:ext cx="577902" cy="615729"/>
          </a:xfrm>
          <a:prstGeom prst="rect">
            <a:avLst/>
          </a:prstGeom>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Support your child with completing any SATs revision tasks set on Teams. </a:t>
            </a:r>
          </a:p>
          <a:p>
            <a:r>
              <a:rPr lang="en-GB" dirty="0"/>
              <a:t>Read any SATs related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pic>
        <p:nvPicPr>
          <p:cNvPr id="5" name="Picture 4">
            <a:extLst>
              <a:ext uri="{FF2B5EF4-FFF2-40B4-BE49-F238E27FC236}">
                <a16:creationId xmlns:a16="http://schemas.microsoft.com/office/drawing/2014/main" id="{85BEA4D9-B35E-4756-97AD-68EDA0A3B052}"/>
              </a:ext>
            </a:extLst>
          </p:cNvPr>
          <p:cNvPicPr>
            <a:picLocks noChangeAspect="1"/>
          </p:cNvPicPr>
          <p:nvPr/>
        </p:nvPicPr>
        <p:blipFill>
          <a:blip r:embed="rId3"/>
          <a:stretch>
            <a:fillRect/>
          </a:stretch>
        </p:blipFill>
        <p:spPr>
          <a:xfrm>
            <a:off x="8348248" y="86683"/>
            <a:ext cx="577902" cy="615729"/>
          </a:xfrm>
          <a:prstGeom prst="rect">
            <a:avLst/>
          </a:prstGeom>
        </p:spPr>
      </p:pic>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We recommend you avoid using past papers as we use these in school as part of our SATs preparation. There are plenty of free or inexpensive SATs practice materials for parents available. </a:t>
            </a:r>
          </a:p>
          <a:p>
            <a:r>
              <a:rPr lang="en-GB" dirty="0"/>
              <a:t>If you’re looking to support your child further with maths at home, there are lots of good websites with free Year 6 revision resources. Start with </a:t>
            </a:r>
            <a:r>
              <a:rPr lang="en-GB" dirty="0">
                <a:hlinkClick r:id="rId3"/>
              </a:rPr>
              <a:t>thirdspacelearning.com/blog/category/for-parents/</a:t>
            </a:r>
            <a:r>
              <a:rPr lang="en-GB" dirty="0"/>
              <a:t> or register free for the Third Space Learning Maths Hub (</a:t>
            </a:r>
            <a:r>
              <a:rPr lang="en-GB" dirty="0">
                <a:hlinkClick r:id="rId4"/>
              </a:rPr>
              <a:t>mathshub.thirdspacelearning.com</a:t>
            </a:r>
            <a:r>
              <a:rPr lang="en-GB" dirty="0"/>
              <a:t>)</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pic>
        <p:nvPicPr>
          <p:cNvPr id="5" name="Picture 4">
            <a:extLst>
              <a:ext uri="{FF2B5EF4-FFF2-40B4-BE49-F238E27FC236}">
                <a16:creationId xmlns:a16="http://schemas.microsoft.com/office/drawing/2014/main" id="{52F67FCC-4342-401A-90EF-E62BEDAE82CE}"/>
              </a:ext>
            </a:extLst>
          </p:cNvPr>
          <p:cNvPicPr>
            <a:picLocks noChangeAspect="1"/>
          </p:cNvPicPr>
          <p:nvPr/>
        </p:nvPicPr>
        <p:blipFill>
          <a:blip r:embed="rId5"/>
          <a:stretch>
            <a:fillRect/>
          </a:stretch>
        </p:blipFill>
        <p:spPr>
          <a:xfrm>
            <a:off x="8348248" y="86683"/>
            <a:ext cx="577902" cy="615729"/>
          </a:xfrm>
          <a:prstGeom prst="rect">
            <a:avLst/>
          </a:prstGeom>
        </p:spPr>
      </p:pic>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child’s class teacher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pic>
        <p:nvPicPr>
          <p:cNvPr id="5" name="Picture 4">
            <a:extLst>
              <a:ext uri="{FF2B5EF4-FFF2-40B4-BE49-F238E27FC236}">
                <a16:creationId xmlns:a16="http://schemas.microsoft.com/office/drawing/2014/main" id="{8AC0DF2D-AFD3-4897-9DAE-52C78157ECE9}"/>
              </a:ext>
            </a:extLst>
          </p:cNvPr>
          <p:cNvPicPr>
            <a:picLocks noChangeAspect="1"/>
          </p:cNvPicPr>
          <p:nvPr/>
        </p:nvPicPr>
        <p:blipFill>
          <a:blip r:embed="rId2"/>
          <a:stretch>
            <a:fillRect/>
          </a:stretch>
        </p:blipFill>
        <p:spPr>
          <a:xfrm>
            <a:off x="8348248" y="86683"/>
            <a:ext cx="577902" cy="615729"/>
          </a:xfrm>
          <a:prstGeom prst="rect">
            <a:avLst/>
          </a:prstGeom>
        </p:spPr>
      </p:pic>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pic>
        <p:nvPicPr>
          <p:cNvPr id="5" name="Picture 4">
            <a:extLst>
              <a:ext uri="{FF2B5EF4-FFF2-40B4-BE49-F238E27FC236}">
                <a16:creationId xmlns:a16="http://schemas.microsoft.com/office/drawing/2014/main" id="{6A72A341-EE80-494B-894E-C49E4F44FD16}"/>
              </a:ext>
            </a:extLst>
          </p:cNvPr>
          <p:cNvPicPr>
            <a:picLocks noChangeAspect="1"/>
          </p:cNvPicPr>
          <p:nvPr/>
        </p:nvPicPr>
        <p:blipFill>
          <a:blip r:embed="rId2"/>
          <a:stretch>
            <a:fillRect/>
          </a:stretch>
        </p:blipFill>
        <p:spPr>
          <a:xfrm>
            <a:off x="8348248" y="86683"/>
            <a:ext cx="577902" cy="615729"/>
          </a:xfrm>
          <a:prstGeom prst="rect">
            <a:avLst/>
          </a:prstGeom>
        </p:spPr>
      </p:pic>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to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pic>
        <p:nvPicPr>
          <p:cNvPr id="5" name="Picture 4">
            <a:extLst>
              <a:ext uri="{FF2B5EF4-FFF2-40B4-BE49-F238E27FC236}">
                <a16:creationId xmlns:a16="http://schemas.microsoft.com/office/drawing/2014/main" id="{F417DCC4-E8E9-40D1-8594-49F0E06AFF03}"/>
              </a:ext>
            </a:extLst>
          </p:cNvPr>
          <p:cNvPicPr>
            <a:picLocks noChangeAspect="1"/>
          </p:cNvPicPr>
          <p:nvPr/>
        </p:nvPicPr>
        <p:blipFill>
          <a:blip r:embed="rId3"/>
          <a:stretch>
            <a:fillRect/>
          </a:stretch>
        </p:blipFill>
        <p:spPr>
          <a:xfrm>
            <a:off x="8348248" y="86683"/>
            <a:ext cx="577902" cy="615729"/>
          </a:xfrm>
          <a:prstGeom prst="rect">
            <a:avLst/>
          </a:prstGeom>
        </p:spPr>
      </p:pic>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pic>
        <p:nvPicPr>
          <p:cNvPr id="5" name="Picture 4">
            <a:extLst>
              <a:ext uri="{FF2B5EF4-FFF2-40B4-BE49-F238E27FC236}">
                <a16:creationId xmlns:a16="http://schemas.microsoft.com/office/drawing/2014/main" id="{0E34D225-44E0-4500-90AD-C3D8E2416E10}"/>
              </a:ext>
            </a:extLst>
          </p:cNvPr>
          <p:cNvPicPr>
            <a:picLocks noChangeAspect="1"/>
          </p:cNvPicPr>
          <p:nvPr/>
        </p:nvPicPr>
        <p:blipFill>
          <a:blip r:embed="rId2"/>
          <a:stretch>
            <a:fillRect/>
          </a:stretch>
        </p:blipFill>
        <p:spPr>
          <a:xfrm>
            <a:off x="8348248" y="86683"/>
            <a:ext cx="577902" cy="615729"/>
          </a:xfrm>
          <a:prstGeom prst="rect">
            <a:avLst/>
          </a:prstGeom>
        </p:spPr>
      </p:pic>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pic>
        <p:nvPicPr>
          <p:cNvPr id="5" name="Picture 4">
            <a:extLst>
              <a:ext uri="{FF2B5EF4-FFF2-40B4-BE49-F238E27FC236}">
                <a16:creationId xmlns:a16="http://schemas.microsoft.com/office/drawing/2014/main" id="{D8723E2D-A4EE-484A-B09B-1E15B54ACFDB}"/>
              </a:ext>
            </a:extLst>
          </p:cNvPr>
          <p:cNvPicPr>
            <a:picLocks noChangeAspect="1"/>
          </p:cNvPicPr>
          <p:nvPr/>
        </p:nvPicPr>
        <p:blipFill>
          <a:blip r:embed="rId3"/>
          <a:stretch>
            <a:fillRect/>
          </a:stretch>
        </p:blipFill>
        <p:spPr>
          <a:xfrm>
            <a:off x="8348248" y="86683"/>
            <a:ext cx="577902" cy="615729"/>
          </a:xfrm>
          <a:prstGeom prst="rect">
            <a:avLst/>
          </a:prstGeom>
        </p:spPr>
      </p:pic>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670481-6269-4443-B0E5-32783DEB2D79}"/>
              </a:ext>
            </a:extLst>
          </p:cNvPr>
          <p:cNvPicPr>
            <a:picLocks noChangeAspect="1"/>
          </p:cNvPicPr>
          <p:nvPr/>
        </p:nvPicPr>
        <p:blipFill>
          <a:blip r:embed="rId2"/>
          <a:stretch>
            <a:fillRect/>
          </a:stretch>
        </p:blipFill>
        <p:spPr>
          <a:xfrm>
            <a:off x="199281" y="369484"/>
            <a:ext cx="3001118" cy="4202516"/>
          </a:xfrm>
          <a:prstGeom prst="rect">
            <a:avLst/>
          </a:prstGeom>
        </p:spPr>
      </p:pic>
      <p:sp>
        <p:nvSpPr>
          <p:cNvPr id="4" name="Slide Number Placeholder 3">
            <a:extLst>
              <a:ext uri="{FF2B5EF4-FFF2-40B4-BE49-F238E27FC236}">
                <a16:creationId xmlns:a16="http://schemas.microsoft.com/office/drawing/2014/main" id="{E764D6B6-75B2-4484-AC64-96FB6EFBA8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pic>
        <p:nvPicPr>
          <p:cNvPr id="7" name="Picture 6">
            <a:extLst>
              <a:ext uri="{FF2B5EF4-FFF2-40B4-BE49-F238E27FC236}">
                <a16:creationId xmlns:a16="http://schemas.microsoft.com/office/drawing/2014/main" id="{47F55753-B68B-429D-A498-B54D922AE7B6}"/>
              </a:ext>
            </a:extLst>
          </p:cNvPr>
          <p:cNvPicPr>
            <a:picLocks noChangeAspect="1"/>
          </p:cNvPicPr>
          <p:nvPr/>
        </p:nvPicPr>
        <p:blipFill>
          <a:blip r:embed="rId3"/>
          <a:stretch>
            <a:fillRect/>
          </a:stretch>
        </p:blipFill>
        <p:spPr>
          <a:xfrm>
            <a:off x="3379442" y="1122060"/>
            <a:ext cx="5452850" cy="2711607"/>
          </a:xfrm>
          <a:prstGeom prst="rect">
            <a:avLst/>
          </a:prstGeom>
          <a:solidFill>
            <a:schemeClr val="bg2">
              <a:lumMod val="75000"/>
            </a:schemeClr>
          </a:solidFill>
          <a:ln w="38100">
            <a:solidFill>
              <a:schemeClr val="tx2">
                <a:lumMod val="25000"/>
              </a:schemeClr>
            </a:solidFill>
          </a:ln>
        </p:spPr>
      </p:pic>
    </p:spTree>
    <p:extLst>
      <p:ext uri="{BB962C8B-B14F-4D97-AF65-F5344CB8AC3E}">
        <p14:creationId xmlns:p14="http://schemas.microsoft.com/office/powerpoint/2010/main" val="4013695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12CA6-D45E-4B52-858C-52ECAC1630A0}"/>
              </a:ext>
            </a:extLst>
          </p:cNvPr>
          <p:cNvSpPr>
            <a:spLocks noGrp="1"/>
          </p:cNvSpPr>
          <p:nvPr>
            <p:ph type="title"/>
          </p:nvPr>
        </p:nvSpPr>
        <p:spPr/>
        <p:txBody>
          <a:bodyPr/>
          <a:lstStyle/>
          <a:p>
            <a:r>
              <a:rPr lang="en-GB" dirty="0"/>
              <a:t>Arrangements for SATs Week</a:t>
            </a:r>
            <a:br>
              <a:rPr lang="en-GB" dirty="0"/>
            </a:br>
            <a:br>
              <a:rPr lang="en-GB" dirty="0"/>
            </a:br>
            <a:endParaRPr lang="en-GB" dirty="0"/>
          </a:p>
        </p:txBody>
      </p:sp>
      <p:sp>
        <p:nvSpPr>
          <p:cNvPr id="3" name="Text Placeholder 2">
            <a:extLst>
              <a:ext uri="{FF2B5EF4-FFF2-40B4-BE49-F238E27FC236}">
                <a16:creationId xmlns:a16="http://schemas.microsoft.com/office/drawing/2014/main" id="{874B62CE-9B9E-4558-856B-14454F61CBD5}"/>
              </a:ext>
            </a:extLst>
          </p:cNvPr>
          <p:cNvSpPr>
            <a:spLocks noGrp="1"/>
          </p:cNvSpPr>
          <p:nvPr>
            <p:ph type="body" idx="1"/>
          </p:nvPr>
        </p:nvSpPr>
        <p:spPr>
          <a:xfrm>
            <a:off x="134911" y="739302"/>
            <a:ext cx="8886247" cy="3829573"/>
          </a:xfrm>
        </p:spPr>
        <p:txBody>
          <a:bodyPr/>
          <a:lstStyle/>
          <a:p>
            <a:r>
              <a:rPr lang="en-GB" u="sng" dirty="0"/>
              <a:t>Invitation to SATs Breakfast </a:t>
            </a:r>
          </a:p>
          <a:p>
            <a:pPr marL="114300" indent="0">
              <a:buNone/>
            </a:pPr>
            <a:r>
              <a:rPr lang="en-GB" dirty="0"/>
              <a:t>The children will be invited to arrive at school at 8:20am each test day to enjoy breakfast and relax with their friends. This should energise them for the coming tests and any reduce anxiety. This breakfast session is optional and will consist of a buffet style selection of fruit, brioche, toast and fruit juice.  Places will need to be confirmed, in response to a </a:t>
            </a:r>
            <a:r>
              <a:rPr lang="en-GB" dirty="0" err="1"/>
              <a:t>Parentmail</a:t>
            </a:r>
            <a:r>
              <a:rPr lang="en-GB" dirty="0"/>
              <a:t> survey. </a:t>
            </a:r>
          </a:p>
          <a:p>
            <a:pPr marL="114300" indent="0">
              <a:buNone/>
            </a:pPr>
            <a:endParaRPr lang="en-GB" sz="900" dirty="0"/>
          </a:p>
          <a:p>
            <a:r>
              <a:rPr lang="en-GB" u="sng" dirty="0"/>
              <a:t>Equipment List </a:t>
            </a:r>
          </a:p>
          <a:p>
            <a:pPr marL="114300" indent="0">
              <a:buNone/>
            </a:pPr>
            <a:r>
              <a:rPr lang="en-GB" dirty="0"/>
              <a:t>This will be sent out to you ahead of the SATs tests. Children will need a blue pen, sharp pencil, 30cm ruler and protractor contained within a clear pencil case or small bag. </a:t>
            </a:r>
          </a:p>
          <a:p>
            <a:pPr marL="114300" indent="0">
              <a:buNone/>
            </a:pPr>
            <a:endParaRPr lang="en-GB" sz="800" dirty="0"/>
          </a:p>
          <a:p>
            <a:r>
              <a:rPr lang="en-GB" u="sng" dirty="0"/>
              <a:t>Restrictions</a:t>
            </a:r>
          </a:p>
          <a:p>
            <a:pPr marL="114300" indent="0">
              <a:buNone/>
            </a:pPr>
            <a:r>
              <a:rPr lang="en-GB" dirty="0"/>
              <a:t>Children are not permitted to bring calculators, smart watches or mobile phones into test areas.</a:t>
            </a:r>
          </a:p>
          <a:p>
            <a:pPr marL="114300" indent="0">
              <a:buNone/>
            </a:pPr>
            <a:endParaRPr lang="en-GB" sz="1050" dirty="0"/>
          </a:p>
          <a:p>
            <a:r>
              <a:rPr lang="en-GB" dirty="0"/>
              <a:t>Friday – Non-uniform, off timetable day for Year 6. </a:t>
            </a:r>
          </a:p>
        </p:txBody>
      </p:sp>
      <p:sp>
        <p:nvSpPr>
          <p:cNvPr id="4" name="Slide Number Placeholder 3">
            <a:extLst>
              <a:ext uri="{FF2B5EF4-FFF2-40B4-BE49-F238E27FC236}">
                <a16:creationId xmlns:a16="http://schemas.microsoft.com/office/drawing/2014/main" id="{D8B262E9-E64C-46E4-9792-B91F6DECA3E1}"/>
              </a:ext>
            </a:extLst>
          </p:cNvPr>
          <p:cNvSpPr>
            <a:spLocks noGrp="1"/>
          </p:cNvSpPr>
          <p:nvPr>
            <p:ph type="sldNum" idx="12"/>
          </p:nvPr>
        </p:nvSpPr>
        <p:spPr/>
        <p:txBody>
          <a:bodyPr/>
          <a:lstStyle/>
          <a:p>
            <a:fld id="{00000000-1234-1234-1234-123412341234}" type="slidenum">
              <a:rPr lang="en" smtClean="0"/>
              <a:pPr/>
              <a:t>31</a:t>
            </a:fld>
            <a:endParaRPr lang="en"/>
          </a:p>
        </p:txBody>
      </p:sp>
      <p:pic>
        <p:nvPicPr>
          <p:cNvPr id="5" name="Picture 4">
            <a:extLst>
              <a:ext uri="{FF2B5EF4-FFF2-40B4-BE49-F238E27FC236}">
                <a16:creationId xmlns:a16="http://schemas.microsoft.com/office/drawing/2014/main" id="{E487F609-9811-48B1-84DA-0D8CDB2B2939}"/>
              </a:ext>
            </a:extLst>
          </p:cNvPr>
          <p:cNvPicPr>
            <a:picLocks noChangeAspect="1"/>
          </p:cNvPicPr>
          <p:nvPr/>
        </p:nvPicPr>
        <p:blipFill>
          <a:blip r:embed="rId2"/>
          <a:stretch>
            <a:fillRect/>
          </a:stretch>
        </p:blipFill>
        <p:spPr>
          <a:xfrm>
            <a:off x="8348248" y="86683"/>
            <a:ext cx="577902" cy="615729"/>
          </a:xfrm>
          <a:prstGeom prst="rect">
            <a:avLst/>
          </a:prstGeom>
        </p:spPr>
      </p:pic>
    </p:spTree>
    <p:extLst>
      <p:ext uri="{BB962C8B-B14F-4D97-AF65-F5344CB8AC3E}">
        <p14:creationId xmlns:p14="http://schemas.microsoft.com/office/powerpoint/2010/main" val="157068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94971"/>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618163A6-F846-4680-A03C-D395B37780FA}"/>
              </a:ext>
            </a:extLst>
          </p:cNvPr>
          <p:cNvPicPr>
            <a:picLocks noChangeAspect="1"/>
          </p:cNvPicPr>
          <p:nvPr/>
        </p:nvPicPr>
        <p:blipFill>
          <a:blip r:embed="rId3"/>
          <a:stretch>
            <a:fillRect/>
          </a:stretch>
        </p:blipFill>
        <p:spPr>
          <a:xfrm>
            <a:off x="3724275" y="890155"/>
            <a:ext cx="1619100" cy="1725078"/>
          </a:xfrm>
          <a:prstGeom prst="rect">
            <a:avLst/>
          </a:prstGeom>
          <a:ln w="38100">
            <a:solidFill>
              <a:schemeClr val="bg2">
                <a:lumMod val="75000"/>
              </a:schemeClr>
            </a:solidFill>
          </a:ln>
        </p:spPr>
      </p:pic>
      <p:sp>
        <p:nvSpPr>
          <p:cNvPr id="116" name="Google Shape;116;p23"/>
          <p:cNvSpPr txBox="1">
            <a:spLocks noGrp="1"/>
          </p:cNvSpPr>
          <p:nvPr>
            <p:ph type="ctrTitle"/>
          </p:nvPr>
        </p:nvSpPr>
        <p:spPr>
          <a:xfrm>
            <a:off x="273525"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r>
              <a:rPr lang="en-GB" sz="4800" dirty="0">
                <a:solidFill>
                  <a:schemeClr val="bg1"/>
                </a:solidFill>
                <a:latin typeface="+mj-lt"/>
                <a:ea typeface="Nunito"/>
                <a:cs typeface="Nunito"/>
                <a:sym typeface="Nunito"/>
              </a:rPr>
              <a:t>Any Questions?</a:t>
            </a:r>
            <a:endParaRPr sz="4800" dirty="0">
              <a:solidFill>
                <a:schemeClr val="bg1"/>
              </a:solidFill>
              <a:latin typeface="+mj-lt"/>
              <a:ea typeface="Nunito"/>
              <a:cs typeface="Nunito"/>
              <a:sym typeface="Nunito"/>
            </a:endParaRPr>
          </a:p>
        </p:txBody>
      </p:sp>
    </p:spTree>
    <p:extLst>
      <p:ext uri="{BB962C8B-B14F-4D97-AF65-F5344CB8AC3E}">
        <p14:creationId xmlns:p14="http://schemas.microsoft.com/office/powerpoint/2010/main" val="3505912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pic>
        <p:nvPicPr>
          <p:cNvPr id="5" name="Picture 4">
            <a:extLst>
              <a:ext uri="{FF2B5EF4-FFF2-40B4-BE49-F238E27FC236}">
                <a16:creationId xmlns:a16="http://schemas.microsoft.com/office/drawing/2014/main" id="{60656A53-9B97-4DDA-B444-1F0A2B92532A}"/>
              </a:ext>
            </a:extLst>
          </p:cNvPr>
          <p:cNvPicPr>
            <a:picLocks noChangeAspect="1"/>
          </p:cNvPicPr>
          <p:nvPr/>
        </p:nvPicPr>
        <p:blipFill>
          <a:blip r:embed="rId3"/>
          <a:stretch>
            <a:fillRect/>
          </a:stretch>
        </p:blipFill>
        <p:spPr>
          <a:xfrm>
            <a:off x="8348248" y="86683"/>
            <a:ext cx="577902" cy="615729"/>
          </a:xfrm>
          <a:prstGeom prst="rect">
            <a:avLst/>
          </a:prstGeom>
        </p:spPr>
      </p:pic>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pic>
        <p:nvPicPr>
          <p:cNvPr id="5" name="Picture 4">
            <a:extLst>
              <a:ext uri="{FF2B5EF4-FFF2-40B4-BE49-F238E27FC236}">
                <a16:creationId xmlns:a16="http://schemas.microsoft.com/office/drawing/2014/main" id="{A8CD50C6-6F1C-4543-A080-25DE233D5B8E}"/>
              </a:ext>
            </a:extLst>
          </p:cNvPr>
          <p:cNvPicPr>
            <a:picLocks noChangeAspect="1"/>
          </p:cNvPicPr>
          <p:nvPr/>
        </p:nvPicPr>
        <p:blipFill>
          <a:blip r:embed="rId3"/>
          <a:stretch>
            <a:fillRect/>
          </a:stretch>
        </p:blipFill>
        <p:spPr>
          <a:xfrm>
            <a:off x="8348248" y="86683"/>
            <a:ext cx="577902" cy="615729"/>
          </a:xfrm>
          <a:prstGeom prst="rect">
            <a:avLst/>
          </a:prstGeom>
        </p:spPr>
      </p:pic>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12</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pic>
        <p:nvPicPr>
          <p:cNvPr id="5" name="Picture 4">
            <a:extLst>
              <a:ext uri="{FF2B5EF4-FFF2-40B4-BE49-F238E27FC236}">
                <a16:creationId xmlns:a16="http://schemas.microsoft.com/office/drawing/2014/main" id="{BBC0CF35-9C48-41BD-895C-E86D8CFA6B64}"/>
              </a:ext>
            </a:extLst>
          </p:cNvPr>
          <p:cNvPicPr>
            <a:picLocks noChangeAspect="1"/>
          </p:cNvPicPr>
          <p:nvPr/>
        </p:nvPicPr>
        <p:blipFill>
          <a:blip r:embed="rId3"/>
          <a:stretch>
            <a:fillRect/>
          </a:stretch>
        </p:blipFill>
        <p:spPr>
          <a:xfrm>
            <a:off x="8348248" y="86683"/>
            <a:ext cx="577902" cy="615729"/>
          </a:xfrm>
          <a:prstGeom prst="rect">
            <a:avLst/>
          </a:prstGeom>
        </p:spPr>
      </p:pic>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pic>
        <p:nvPicPr>
          <p:cNvPr id="5" name="Picture 4">
            <a:extLst>
              <a:ext uri="{FF2B5EF4-FFF2-40B4-BE49-F238E27FC236}">
                <a16:creationId xmlns:a16="http://schemas.microsoft.com/office/drawing/2014/main" id="{0383A458-5D0C-41BB-90B6-7A21C0A3AB0E}"/>
              </a:ext>
            </a:extLst>
          </p:cNvPr>
          <p:cNvPicPr>
            <a:picLocks noChangeAspect="1"/>
          </p:cNvPicPr>
          <p:nvPr/>
        </p:nvPicPr>
        <p:blipFill>
          <a:blip r:embed="rId3"/>
          <a:stretch>
            <a:fillRect/>
          </a:stretch>
        </p:blipFill>
        <p:spPr>
          <a:xfrm>
            <a:off x="8348248" y="94178"/>
            <a:ext cx="577902" cy="615729"/>
          </a:xfrm>
          <a:prstGeom prst="rect">
            <a:avLst/>
          </a:prstGeom>
        </p:spPr>
      </p:pic>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06471C-ED3A-7840-A52D-A10ED78927C5}"/>
              </a:ext>
            </a:extLst>
          </p:cNvPr>
          <p:cNvPicPr>
            <a:picLocks noChangeAspect="1"/>
          </p:cNvPicPr>
          <p:nvPr/>
        </p:nvPicPr>
        <p:blipFill>
          <a:blip r:embed="rId3"/>
          <a:stretch>
            <a:fillRect/>
          </a:stretch>
        </p:blipFill>
        <p:spPr>
          <a:xfrm>
            <a:off x="1067366" y="3881764"/>
            <a:ext cx="4609317" cy="1044867"/>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53838FE3-3647-7C45-AAE0-3A802657FF93}"/>
              </a:ext>
            </a:extLst>
          </p:cNvPr>
          <p:cNvPicPr>
            <a:picLocks noChangeAspect="1"/>
          </p:cNvPicPr>
          <p:nvPr/>
        </p:nvPicPr>
        <p:blipFill>
          <a:blip r:embed="rId4"/>
          <a:stretch>
            <a:fillRect/>
          </a:stretch>
        </p:blipFill>
        <p:spPr>
          <a:xfrm>
            <a:off x="224011" y="1208573"/>
            <a:ext cx="4211735" cy="170532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809F75A-971B-3B4F-AE8C-CD179C22E67F}"/>
              </a:ext>
            </a:extLst>
          </p:cNvPr>
          <p:cNvPicPr>
            <a:picLocks noChangeAspect="1"/>
          </p:cNvPicPr>
          <p:nvPr/>
        </p:nvPicPr>
        <p:blipFill>
          <a:blip r:embed="rId5"/>
          <a:stretch>
            <a:fillRect/>
          </a:stretch>
        </p:blipFill>
        <p:spPr>
          <a:xfrm>
            <a:off x="4086769" y="2846037"/>
            <a:ext cx="4833220" cy="87372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462720" y="1643017"/>
            <a:ext cx="5284503" cy="3265865"/>
            <a:chOff x="1462720" y="1643017"/>
            <a:chExt cx="5284503" cy="3265865"/>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70218" y="164301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22035" y="3312484"/>
              <a:ext cx="625188"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sym typeface="Wingdings" panose="05000000000000000000" pitchFamily="2" charset="2"/>
                </a:rPr>
                <a:t>over</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462720" y="4511399"/>
              <a:ext cx="3618046" cy="3974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200" dirty="0"/>
                <a:t>We were disturbed by the noise of the traffic.</a:t>
              </a:r>
              <a:endParaRPr lang="en-GB" sz="1200" u="sng" dirty="0"/>
            </a:p>
          </p:txBody>
        </p:sp>
      </p:grpSp>
      <p:pic>
        <p:nvPicPr>
          <p:cNvPr id="12" name="Picture 11">
            <a:extLst>
              <a:ext uri="{FF2B5EF4-FFF2-40B4-BE49-F238E27FC236}">
                <a16:creationId xmlns:a16="http://schemas.microsoft.com/office/drawing/2014/main" id="{A690E508-D9FE-4937-A87B-343F353606C3}"/>
              </a:ext>
            </a:extLst>
          </p:cNvPr>
          <p:cNvPicPr>
            <a:picLocks noChangeAspect="1"/>
          </p:cNvPicPr>
          <p:nvPr/>
        </p:nvPicPr>
        <p:blipFill>
          <a:blip r:embed="rId6"/>
          <a:stretch>
            <a:fillRect/>
          </a:stretch>
        </p:blipFill>
        <p:spPr>
          <a:xfrm>
            <a:off x="8348248" y="86683"/>
            <a:ext cx="577902" cy="615729"/>
          </a:xfrm>
          <a:prstGeom prst="rect">
            <a:avLst/>
          </a:prstGeom>
        </p:spPr>
      </p:pic>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7" name="Picture 6">
            <a:extLst>
              <a:ext uri="{FF2B5EF4-FFF2-40B4-BE49-F238E27FC236}">
                <a16:creationId xmlns:a16="http://schemas.microsoft.com/office/drawing/2014/main" id="{5907B87B-5176-014A-8053-7721F8BE78EB}"/>
              </a:ext>
            </a:extLst>
          </p:cNvPr>
          <p:cNvPicPr>
            <a:picLocks noChangeAspect="1"/>
          </p:cNvPicPr>
          <p:nvPr/>
        </p:nvPicPr>
        <p:blipFill>
          <a:blip r:embed="rId3"/>
          <a:stretch>
            <a:fillRect/>
          </a:stretch>
        </p:blipFill>
        <p:spPr>
          <a:xfrm>
            <a:off x="311700" y="1912931"/>
            <a:ext cx="4068123" cy="192393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D9833AA-D6EA-4A47-9007-84D4E4402F4F}"/>
              </a:ext>
            </a:extLst>
          </p:cNvPr>
          <p:cNvPicPr>
            <a:picLocks noChangeAspect="1"/>
          </p:cNvPicPr>
          <p:nvPr/>
        </p:nvPicPr>
        <p:blipFill>
          <a:blip r:embed="rId4"/>
          <a:stretch>
            <a:fillRect/>
          </a:stretch>
        </p:blipFill>
        <p:spPr>
          <a:xfrm>
            <a:off x="5729435" y="2227458"/>
            <a:ext cx="2455248" cy="2315159"/>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3037E593-D3A4-4A38-9D4D-EFBE4FAE56E2}"/>
              </a:ext>
            </a:extLst>
          </p:cNvPr>
          <p:cNvPicPr>
            <a:picLocks noChangeAspect="1"/>
          </p:cNvPicPr>
          <p:nvPr/>
        </p:nvPicPr>
        <p:blipFill>
          <a:blip r:embed="rId5"/>
          <a:stretch>
            <a:fillRect/>
          </a:stretch>
        </p:blipFill>
        <p:spPr>
          <a:xfrm>
            <a:off x="8348248" y="86683"/>
            <a:ext cx="577902" cy="615729"/>
          </a:xfrm>
          <a:prstGeom prst="rect">
            <a:avLst/>
          </a:prstGeom>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2904</TotalTime>
  <Words>3315</Words>
  <Application>Microsoft Office PowerPoint</Application>
  <PresentationFormat>On-screen Show (16:9)</PresentationFormat>
  <Paragraphs>313</Paragraphs>
  <Slides>32</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Cambria Math</vt:lpstr>
      <vt:lpstr>Nunito Sans Light</vt:lpstr>
      <vt:lpstr>Nunito Sans SemiBold</vt:lpstr>
      <vt:lpstr>Wingdings</vt:lpstr>
      <vt:lpstr>Arial</vt:lpstr>
      <vt:lpstr>Nunito</vt:lpstr>
      <vt:lpstr>TSL</vt:lpstr>
      <vt:lpstr>  Welcome to the  Year 6 SATs Presentation 25th March 2025</vt:lpstr>
      <vt:lpstr>What are the SATs? </vt:lpstr>
      <vt:lpstr>When and how the SATs are completed</vt:lpstr>
      <vt:lpstr>Specific arrangements for SATs</vt:lpstr>
      <vt:lpstr>The results</vt:lpstr>
      <vt:lpstr>Grammar, Punctuation and Spelling: Monday 12th May</vt:lpstr>
      <vt:lpstr>Grammar, Punctuation and Spelling: Paper 1 (GPS)</vt:lpstr>
      <vt:lpstr>Grammar, Punctuation and Spelling: Paper 1 (GPS)</vt:lpstr>
      <vt:lpstr>Grammar, Punctuation and Spelling: Paper 2 (spelling)</vt:lpstr>
      <vt:lpstr>Reading: Tuesday 13th May </vt:lpstr>
      <vt:lpstr>Reading </vt:lpstr>
      <vt:lpstr>Reading </vt:lpstr>
      <vt:lpstr>Reading </vt:lpstr>
      <vt:lpstr>Reading </vt:lpstr>
      <vt:lpstr>Maths: Wednesday 14th May and Thursday 15th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lpstr>PowerPoint Presentation</vt:lpstr>
      <vt:lpstr>Arrangements for SATs Week  </vt:lpstr>
      <vt:lpstr>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Linda Tritton</dc:creator>
  <cp:lastModifiedBy>Linda Tritton</cp:lastModifiedBy>
  <cp:revision>38</cp:revision>
  <dcterms:modified xsi:type="dcterms:W3CDTF">2025-03-25T17:04:47Z</dcterms:modified>
</cp:coreProperties>
</file>